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4"/>
  </p:sldMasterIdLst>
  <p:sldIdLst>
    <p:sldId id="259" r:id="rId5"/>
    <p:sldId id="257" r:id="rId6"/>
    <p:sldId id="273" r:id="rId7"/>
    <p:sldId id="258" r:id="rId8"/>
    <p:sldId id="262" r:id="rId9"/>
    <p:sldId id="263" r:id="rId10"/>
    <p:sldId id="264" r:id="rId11"/>
    <p:sldId id="272" r:id="rId12"/>
    <p:sldId id="260" r:id="rId13"/>
    <p:sldId id="265" r:id="rId14"/>
    <p:sldId id="266" r:id="rId15"/>
    <p:sldId id="274" r:id="rId16"/>
    <p:sldId id="278" r:id="rId17"/>
    <p:sldId id="279" r:id="rId18"/>
    <p:sldId id="267" r:id="rId19"/>
    <p:sldId id="269" r:id="rId20"/>
    <p:sldId id="270"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D5A6B6-60A7-4A14-AD85-B0D1E0C2D149}" v="2" dt="2022-01-23T21:14:22.965"/>
    <p1510:client id="{D1C6CC30-D594-7EAA-3578-F5C3DB148451}" v="5" dt="2022-01-23T19:51:31.8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128" d="100"/>
          <a:sy n="128"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1/23/22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05334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4748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5377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24478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52391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9038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8784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62071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76113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03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1/23/22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264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1/23/22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641824846"/>
      </p:ext>
    </p:extLst>
  </p:cSld>
  <p:clrMap bg1="lt1" tx1="dk1" bg2="lt2" tx2="dk2" accent1="accent1" accent2="accent2" accent3="accent3" accent4="accent4" accent5="accent5" accent6="accent6" hlink="hlink" folHlink="folHlink"/>
  <p:sldLayoutIdLst>
    <p:sldLayoutId id="2147483677" r:id="rId1"/>
    <p:sldLayoutId id="2147483669" r:id="rId2"/>
    <p:sldLayoutId id="2147483670" r:id="rId3"/>
    <p:sldLayoutId id="2147483671" r:id="rId4"/>
    <p:sldLayoutId id="2147483672" r:id="rId5"/>
    <p:sldLayoutId id="2147483676" r:id="rId6"/>
    <p:sldLayoutId id="2147483662" r:id="rId7"/>
    <p:sldLayoutId id="2147483675" r:id="rId8"/>
    <p:sldLayoutId id="2147483664" r:id="rId9"/>
    <p:sldLayoutId id="2147483665" r:id="rId10"/>
    <p:sldLayoutId id="2147483674"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quadricottero.com/2018/01/tello-drone-giocattolo-con-il-cuore-del.html" TargetMode="External"/><Relationship Id="rId13" Type="http://schemas.openxmlformats.org/officeDocument/2006/relationships/hyperlink" Target="https://www.fotonerd.it/miglior-drone/" TargetMode="External"/><Relationship Id="rId18" Type="http://schemas.openxmlformats.org/officeDocument/2006/relationships/hyperlink" Target="https://www.flickr.com/photos/143842337@N03/33609009964/" TargetMode="External"/><Relationship Id="rId26" Type="http://schemas.openxmlformats.org/officeDocument/2006/relationships/image" Target="../media/image17.png"/><Relationship Id="rId3" Type="http://schemas.openxmlformats.org/officeDocument/2006/relationships/hyperlink" Target="https://www.ip-watch.org/2018/10/12/microsoft-joins-open-invention-network-nice-validation-open-source-movement/" TargetMode="External"/><Relationship Id="rId21" Type="http://schemas.openxmlformats.org/officeDocument/2006/relationships/image" Target="../media/image13.jpeg"/><Relationship Id="rId7" Type="http://schemas.openxmlformats.org/officeDocument/2006/relationships/image" Target="../media/image4.jpeg"/><Relationship Id="rId12" Type="http://schemas.openxmlformats.org/officeDocument/2006/relationships/image" Target="../media/image7.jpeg"/><Relationship Id="rId17" Type="http://schemas.openxmlformats.org/officeDocument/2006/relationships/image" Target="../media/image10.jpeg"/><Relationship Id="rId25" Type="http://schemas.openxmlformats.org/officeDocument/2006/relationships/image" Target="../media/image16.jpeg"/><Relationship Id="rId2" Type="http://schemas.openxmlformats.org/officeDocument/2006/relationships/image" Target="../media/image1.jpeg"/><Relationship Id="rId16" Type="http://schemas.openxmlformats.org/officeDocument/2006/relationships/hyperlink" Target="http://news.schoolsdo.org/2015/09/can-you-fly-a-drone-over-a-school/" TargetMode="External"/><Relationship Id="rId20"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hyperlink" Target="https://www.quadricottero.com/2019/06/anche-chi-usa-il-micro-drone-dji-tello.html" TargetMode="External"/><Relationship Id="rId24" Type="http://schemas.openxmlformats.org/officeDocument/2006/relationships/image" Target="../media/image15.jpeg"/><Relationship Id="rId5" Type="http://schemas.openxmlformats.org/officeDocument/2006/relationships/hyperlink" Target="http://technofaq.org/posts/2017/05/5-factors-to-choose-a-security-camera-lens/" TargetMode="External"/><Relationship Id="rId15" Type="http://schemas.openxmlformats.org/officeDocument/2006/relationships/image" Target="../media/image9.jpeg"/><Relationship Id="rId23" Type="http://schemas.openxmlformats.org/officeDocument/2006/relationships/image" Target="../media/image14.jpeg"/><Relationship Id="rId10" Type="http://schemas.openxmlformats.org/officeDocument/2006/relationships/image" Target="../media/image6.jpeg"/><Relationship Id="rId19" Type="http://schemas.openxmlformats.org/officeDocument/2006/relationships/image" Target="../media/image11.jpeg"/><Relationship Id="rId4" Type="http://schemas.openxmlformats.org/officeDocument/2006/relationships/image" Target="../media/image2.png"/><Relationship Id="rId9" Type="http://schemas.openxmlformats.org/officeDocument/2006/relationships/image" Target="../media/image5.jpeg"/><Relationship Id="rId14" Type="http://schemas.openxmlformats.org/officeDocument/2006/relationships/image" Target="../media/image8.jpeg"/><Relationship Id="rId22" Type="http://schemas.openxmlformats.org/officeDocument/2006/relationships/hyperlink" Target="https://technofaq.org/posts/2018/02/drones-with-a-camera/" TargetMode="External"/><Relationship Id="rId27" Type="http://schemas.openxmlformats.org/officeDocument/2006/relationships/hyperlink" Target="http://www.dukelearntoprogram.com/course1/filesold.php"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freshlychewedcrayons.blogspot.com/"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imageslive.co.uk/free_stock_image/blue-smoke-jpg" TargetMode="External"/><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ct101.commons.gc.cuny.edu/making-my-website/" TargetMode="External"/><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uaXbfDFAp-0" TargetMode="External"/><Relationship Id="rId2" Type="http://schemas.openxmlformats.org/officeDocument/2006/relationships/hyperlink" Target="https://djitellopy.readthedocs.io/en/latest/tello/#djitellopy.tello.Tello"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ip-watch.org/2018/10/12/microsoft-joins-open-invention-network-nice-validation-open-source-movement/" TargetMode="External"/><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urbanempire.gamepedia.com/Information_security"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hyperlink" Target="https://www.quadricottero.com/2019/06/anche-chi-usa-il-micro-drone-dji-tello.html" TargetMode="Externa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technofaq.org/posts/2020/01/new-trends-in-video-surveillance-and-monitoring-for-home-security/" TargetMode="External"/><Relationship Id="rId7" Type="http://schemas.openxmlformats.org/officeDocument/2006/relationships/hyperlink" Target="https://www.freepngimg.com/png/28043-red-cross-transparent" TargetMode="External"/><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gadgetsin.com/kangaroo-smart-home-security-camera-with-privacy-shield-glass.htm" TargetMode="External"/><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hyperlink" Target="https://www.quadricottero.com/2018/01/tello-drone-giocattolo-con-il-cuore-del.html" TargetMode="External"/><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hyperlink" Target="https://www.quadricottero.com/2018/01/tello-drone-giocattolo-con-il-cuore-del.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lord-hayati.deviantart.com/art/MSpaint-BG-ElectricBlue-116157709"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https://www.quadricottero.com/2018/11/tello-edu-il-drone-nero-programmabile.html" TargetMode="Externa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8.jpeg"/><Relationship Id="rId12" Type="http://schemas.openxmlformats.org/officeDocument/2006/relationships/hyperlink" Target="https://behind-the-scenes.net/getting-started-with-pycharm-for-new-python-developers/" TargetMode="Externa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communityblog.fedoraproject.org/help-port-python-packages-to-python-3/" TargetMode="External"/><Relationship Id="rId11" Type="http://schemas.openxmlformats.org/officeDocument/2006/relationships/image" Target="../media/image30.jpeg"/><Relationship Id="rId5" Type="http://schemas.openxmlformats.org/officeDocument/2006/relationships/image" Target="../media/image27.png"/><Relationship Id="rId10" Type="http://schemas.openxmlformats.org/officeDocument/2006/relationships/hyperlink" Target="http://www.ims-np.com/tello-global" TargetMode="External"/><Relationship Id="rId4" Type="http://schemas.openxmlformats.org/officeDocument/2006/relationships/hyperlink" Target="https://www.deviantart.com/dollarakshay/art/Python-Programming-Language-Wallpaper-588251016" TargetMode="External"/><Relationship Id="rId9" Type="http://schemas.openxmlformats.org/officeDocument/2006/relationships/image" Target="../media/image29.jpeg"/><Relationship Id="rId14" Type="http://schemas.openxmlformats.org/officeDocument/2006/relationships/hyperlink" Target="http://stackoverflow.com/questions/34556954/pycharm-django-cannot-import-module-views-py-ide-is-wro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Text&#10;&#10;Description automatically generated">
            <a:extLst>
              <a:ext uri="{FF2B5EF4-FFF2-40B4-BE49-F238E27FC236}">
                <a16:creationId xmlns:a16="http://schemas.microsoft.com/office/drawing/2014/main" id="{0BDC7A46-7B16-4A7E-814B-6300FCCE91A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750" y="-6123"/>
            <a:ext cx="12261010" cy="6870248"/>
          </a:xfrm>
          <a:prstGeom prst="rect">
            <a:avLst/>
          </a:prstGeom>
        </p:spPr>
      </p:pic>
      <p:pic>
        <p:nvPicPr>
          <p:cNvPr id="21" name="Picture 21">
            <a:extLst>
              <a:ext uri="{FF2B5EF4-FFF2-40B4-BE49-F238E27FC236}">
                <a16:creationId xmlns:a16="http://schemas.microsoft.com/office/drawing/2014/main" id="{799E9007-36F5-431B-A0DF-D849891E251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12060" y="4801319"/>
            <a:ext cx="2743200" cy="2057400"/>
          </a:xfrm>
          <a:prstGeom prst="rect">
            <a:avLst/>
          </a:prstGeom>
        </p:spPr>
      </p:pic>
      <p:pic>
        <p:nvPicPr>
          <p:cNvPr id="24" name="Picture 24" descr="cyber, security, internet, network, technology, computer ...">
            <a:extLst>
              <a:ext uri="{FF2B5EF4-FFF2-40B4-BE49-F238E27FC236}">
                <a16:creationId xmlns:a16="http://schemas.microsoft.com/office/drawing/2014/main" id="{AE9DD297-2BA5-41AD-8346-0A1667BFFC25}"/>
              </a:ext>
            </a:extLst>
          </p:cNvPr>
          <p:cNvPicPr>
            <a:picLocks noChangeAspect="1"/>
          </p:cNvPicPr>
          <p:nvPr/>
        </p:nvPicPr>
        <p:blipFill>
          <a:blip r:embed="rId6"/>
          <a:stretch>
            <a:fillRect/>
          </a:stretch>
        </p:blipFill>
        <p:spPr>
          <a:xfrm>
            <a:off x="3235" y="-8528"/>
            <a:ext cx="2743199" cy="1826721"/>
          </a:xfrm>
          <a:prstGeom prst="rect">
            <a:avLst/>
          </a:prstGeom>
        </p:spPr>
      </p:pic>
      <p:pic>
        <p:nvPicPr>
          <p:cNvPr id="25" name="Picture 25">
            <a:extLst>
              <a:ext uri="{FF2B5EF4-FFF2-40B4-BE49-F238E27FC236}">
                <a16:creationId xmlns:a16="http://schemas.microsoft.com/office/drawing/2014/main" id="{6C2DCE96-2524-4C75-BB0C-9E886A53DC6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123872" y="779159"/>
            <a:ext cx="1765540" cy="1288397"/>
          </a:xfrm>
          <a:prstGeom prst="rect">
            <a:avLst/>
          </a:prstGeom>
        </p:spPr>
      </p:pic>
      <p:pic>
        <p:nvPicPr>
          <p:cNvPr id="28" name="Picture 28" descr="Diagram&#10;&#10;Description automatically generated">
            <a:extLst>
              <a:ext uri="{FF2B5EF4-FFF2-40B4-BE49-F238E27FC236}">
                <a16:creationId xmlns:a16="http://schemas.microsoft.com/office/drawing/2014/main" id="{0D464537-06E8-429D-955B-40E90A4DAF3E}"/>
              </a:ext>
            </a:extLst>
          </p:cNvPr>
          <p:cNvPicPr>
            <a:picLocks noChangeAspect="1"/>
          </p:cNvPicPr>
          <p:nvPr/>
        </p:nvPicPr>
        <p:blipFill>
          <a:blip r:embed="rId9">
            <a:extLst>
              <a:ext uri="{837473B0-CC2E-450A-ABE3-18F120FF3D39}">
                <a1611:picAttrSrcUrl xmlns:a1611="http://schemas.microsoft.com/office/drawing/2016/11/main" r:id="rId8"/>
              </a:ext>
            </a:extLst>
          </a:blip>
          <a:stretch>
            <a:fillRect/>
          </a:stretch>
        </p:blipFill>
        <p:spPr>
          <a:xfrm>
            <a:off x="6866627" y="5392424"/>
            <a:ext cx="1636145" cy="1320887"/>
          </a:xfrm>
          <a:prstGeom prst="rect">
            <a:avLst/>
          </a:prstGeom>
        </p:spPr>
      </p:pic>
      <p:pic>
        <p:nvPicPr>
          <p:cNvPr id="31" name="Picture 31">
            <a:extLst>
              <a:ext uri="{FF2B5EF4-FFF2-40B4-BE49-F238E27FC236}">
                <a16:creationId xmlns:a16="http://schemas.microsoft.com/office/drawing/2014/main" id="{087F0DB7-D33F-402A-9626-331AF59A521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6521570" y="-8411"/>
            <a:ext cx="2326257" cy="1123880"/>
          </a:xfrm>
          <a:prstGeom prst="rect">
            <a:avLst/>
          </a:prstGeom>
        </p:spPr>
      </p:pic>
      <p:pic>
        <p:nvPicPr>
          <p:cNvPr id="34" name="Picture 34" descr="A picture containing sky, bicycle, stove&#10;&#10;Description automatically generated">
            <a:extLst>
              <a:ext uri="{FF2B5EF4-FFF2-40B4-BE49-F238E27FC236}">
                <a16:creationId xmlns:a16="http://schemas.microsoft.com/office/drawing/2014/main" id="{F15409A4-0076-4D80-A76F-08477092824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5683" y="1823586"/>
            <a:ext cx="1564256" cy="953582"/>
          </a:xfrm>
          <a:prstGeom prst="rect">
            <a:avLst/>
          </a:prstGeom>
        </p:spPr>
      </p:pic>
      <p:pic>
        <p:nvPicPr>
          <p:cNvPr id="37" name="Picture 37" descr="Free Images : drone, aircraft, flight, rotorcraft ...">
            <a:extLst>
              <a:ext uri="{FF2B5EF4-FFF2-40B4-BE49-F238E27FC236}">
                <a16:creationId xmlns:a16="http://schemas.microsoft.com/office/drawing/2014/main" id="{D6F4318C-40D5-453F-BC96-406E150D54EC}"/>
              </a:ext>
            </a:extLst>
          </p:cNvPr>
          <p:cNvPicPr>
            <a:picLocks noChangeAspect="1"/>
          </p:cNvPicPr>
          <p:nvPr/>
        </p:nvPicPr>
        <p:blipFill>
          <a:blip r:embed="rId14"/>
          <a:stretch>
            <a:fillRect/>
          </a:stretch>
        </p:blipFill>
        <p:spPr>
          <a:xfrm>
            <a:off x="8376249" y="3492259"/>
            <a:ext cx="1923691" cy="1311215"/>
          </a:xfrm>
          <a:prstGeom prst="rect">
            <a:avLst/>
          </a:prstGeom>
        </p:spPr>
      </p:pic>
      <p:pic>
        <p:nvPicPr>
          <p:cNvPr id="38" name="Picture 38">
            <a:extLst>
              <a:ext uri="{FF2B5EF4-FFF2-40B4-BE49-F238E27FC236}">
                <a16:creationId xmlns:a16="http://schemas.microsoft.com/office/drawing/2014/main" id="{FC133099-2A02-49DF-A007-CA55142E5A49}"/>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7326702" y="2068456"/>
            <a:ext cx="1808672" cy="1211466"/>
          </a:xfrm>
          <a:prstGeom prst="rect">
            <a:avLst/>
          </a:prstGeom>
        </p:spPr>
      </p:pic>
      <p:pic>
        <p:nvPicPr>
          <p:cNvPr id="41" name="Picture 41">
            <a:extLst>
              <a:ext uri="{FF2B5EF4-FFF2-40B4-BE49-F238E27FC236}">
                <a16:creationId xmlns:a16="http://schemas.microsoft.com/office/drawing/2014/main" id="{833090A5-9F32-4B49-BAEA-F1AF010B9693}"/>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a:off x="2754701" y="2356447"/>
            <a:ext cx="1664900" cy="1109933"/>
          </a:xfrm>
          <a:prstGeom prst="rect">
            <a:avLst/>
          </a:prstGeom>
        </p:spPr>
      </p:pic>
      <p:pic>
        <p:nvPicPr>
          <p:cNvPr id="44" name="Picture 44" descr="Flying Drone · Free Stock Photo">
            <a:extLst>
              <a:ext uri="{FF2B5EF4-FFF2-40B4-BE49-F238E27FC236}">
                <a16:creationId xmlns:a16="http://schemas.microsoft.com/office/drawing/2014/main" id="{877C44B2-0FDA-41E5-89CB-1EC5E2D1D0CA}"/>
              </a:ext>
            </a:extLst>
          </p:cNvPr>
          <p:cNvPicPr>
            <a:picLocks noChangeAspect="1"/>
          </p:cNvPicPr>
          <p:nvPr/>
        </p:nvPicPr>
        <p:blipFill>
          <a:blip r:embed="rId19"/>
          <a:stretch>
            <a:fillRect/>
          </a:stretch>
        </p:blipFill>
        <p:spPr>
          <a:xfrm>
            <a:off x="10302815" y="2356266"/>
            <a:ext cx="1894935" cy="1254071"/>
          </a:xfrm>
          <a:prstGeom prst="rect">
            <a:avLst/>
          </a:prstGeom>
        </p:spPr>
      </p:pic>
      <p:pic>
        <p:nvPicPr>
          <p:cNvPr id="45" name="Picture 45" descr="DJI Drone in flight image - Free stock photo - Public ...">
            <a:extLst>
              <a:ext uri="{FF2B5EF4-FFF2-40B4-BE49-F238E27FC236}">
                <a16:creationId xmlns:a16="http://schemas.microsoft.com/office/drawing/2014/main" id="{45F66B5C-D72B-457A-A12C-F351DD0117F9}"/>
              </a:ext>
            </a:extLst>
          </p:cNvPr>
          <p:cNvPicPr>
            <a:picLocks noChangeAspect="1"/>
          </p:cNvPicPr>
          <p:nvPr/>
        </p:nvPicPr>
        <p:blipFill>
          <a:blip r:embed="rId20"/>
          <a:stretch>
            <a:fillRect/>
          </a:stretch>
        </p:blipFill>
        <p:spPr>
          <a:xfrm>
            <a:off x="2840965" y="-1215"/>
            <a:ext cx="1866181" cy="1224504"/>
          </a:xfrm>
          <a:prstGeom prst="rect">
            <a:avLst/>
          </a:prstGeom>
        </p:spPr>
      </p:pic>
      <p:pic>
        <p:nvPicPr>
          <p:cNvPr id="46" name="Picture 46">
            <a:extLst>
              <a:ext uri="{FF2B5EF4-FFF2-40B4-BE49-F238E27FC236}">
                <a16:creationId xmlns:a16="http://schemas.microsoft.com/office/drawing/2014/main" id="{D9FF29CC-8358-491B-8DA4-926F3007AB66}"/>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4925682" y="4498935"/>
            <a:ext cx="1607389" cy="1080656"/>
          </a:xfrm>
          <a:prstGeom prst="rect">
            <a:avLst/>
          </a:prstGeom>
        </p:spPr>
      </p:pic>
      <p:pic>
        <p:nvPicPr>
          <p:cNvPr id="49" name="Picture 49" descr="Close-Up Photo of a Gray and Black Drone · Free Stock Photo">
            <a:extLst>
              <a:ext uri="{FF2B5EF4-FFF2-40B4-BE49-F238E27FC236}">
                <a16:creationId xmlns:a16="http://schemas.microsoft.com/office/drawing/2014/main" id="{2A7A2265-3D05-402A-A9B9-CCB7999459D6}"/>
              </a:ext>
            </a:extLst>
          </p:cNvPr>
          <p:cNvPicPr>
            <a:picLocks noChangeAspect="1"/>
          </p:cNvPicPr>
          <p:nvPr/>
        </p:nvPicPr>
        <p:blipFill>
          <a:blip r:embed="rId23"/>
          <a:stretch>
            <a:fillRect/>
          </a:stretch>
        </p:blipFill>
        <p:spPr>
          <a:xfrm>
            <a:off x="4796286" y="1091242"/>
            <a:ext cx="1866182" cy="1239329"/>
          </a:xfrm>
          <a:prstGeom prst="rect">
            <a:avLst/>
          </a:prstGeom>
        </p:spPr>
      </p:pic>
      <p:pic>
        <p:nvPicPr>
          <p:cNvPr id="50" name="Picture 50" descr="HD wallpaper: selective focus photo of DJI Phantom drone ...">
            <a:extLst>
              <a:ext uri="{FF2B5EF4-FFF2-40B4-BE49-F238E27FC236}">
                <a16:creationId xmlns:a16="http://schemas.microsoft.com/office/drawing/2014/main" id="{E7B2E67E-AE79-46DD-B086-5B6647AC0465}"/>
              </a:ext>
            </a:extLst>
          </p:cNvPr>
          <p:cNvPicPr>
            <a:picLocks noChangeAspect="1"/>
          </p:cNvPicPr>
          <p:nvPr/>
        </p:nvPicPr>
        <p:blipFill>
          <a:blip r:embed="rId24"/>
          <a:stretch>
            <a:fillRect/>
          </a:stretch>
        </p:blipFill>
        <p:spPr>
          <a:xfrm>
            <a:off x="2668438" y="5099119"/>
            <a:ext cx="1607388" cy="1203008"/>
          </a:xfrm>
          <a:prstGeom prst="rect">
            <a:avLst/>
          </a:prstGeom>
        </p:spPr>
      </p:pic>
      <p:pic>
        <p:nvPicPr>
          <p:cNvPr id="51" name="Picture 51" descr="White Quadcopter Drone · Free Stock Photo">
            <a:extLst>
              <a:ext uri="{FF2B5EF4-FFF2-40B4-BE49-F238E27FC236}">
                <a16:creationId xmlns:a16="http://schemas.microsoft.com/office/drawing/2014/main" id="{66AABBB9-3C18-455F-A96C-85A82953DEB5}"/>
              </a:ext>
            </a:extLst>
          </p:cNvPr>
          <p:cNvPicPr>
            <a:picLocks noChangeAspect="1"/>
          </p:cNvPicPr>
          <p:nvPr/>
        </p:nvPicPr>
        <p:blipFill>
          <a:blip r:embed="rId25"/>
          <a:stretch>
            <a:fillRect/>
          </a:stretch>
        </p:blipFill>
        <p:spPr>
          <a:xfrm>
            <a:off x="310551" y="3492180"/>
            <a:ext cx="2139350" cy="1412016"/>
          </a:xfrm>
          <a:prstGeom prst="rect">
            <a:avLst/>
          </a:prstGeom>
        </p:spPr>
      </p:pic>
      <p:pic>
        <p:nvPicPr>
          <p:cNvPr id="53" name="Picture 53" descr="Shape, rectangle, square&#10;&#10;Description automatically generated">
            <a:extLst>
              <a:ext uri="{FF2B5EF4-FFF2-40B4-BE49-F238E27FC236}">
                <a16:creationId xmlns:a16="http://schemas.microsoft.com/office/drawing/2014/main" id="{F3F0EDE0-A0F6-4A48-BE5F-8BBCA5B67BBE}"/>
              </a:ext>
            </a:extLst>
          </p:cNvPr>
          <p:cNvPicPr>
            <a:picLocks noChangeAspect="1"/>
          </p:cNvPicPr>
          <p:nvPr/>
        </p:nvPicPr>
        <p:blipFill>
          <a:blip r:embed="rId26">
            <a:extLst>
              <a:ext uri="{837473B0-CC2E-450A-ABE3-18F120FF3D39}">
                <a1611:picAttrSrcUrl xmlns:a1611="http://schemas.microsoft.com/office/drawing/2016/11/main" r:id="rId27"/>
              </a:ext>
            </a:extLst>
          </a:blip>
          <a:stretch>
            <a:fillRect/>
          </a:stretch>
        </p:blipFill>
        <p:spPr>
          <a:xfrm>
            <a:off x="4459582" y="2363253"/>
            <a:ext cx="3100305" cy="1973341"/>
          </a:xfrm>
          <a:prstGeom prst="rect">
            <a:avLst/>
          </a:prstGeom>
        </p:spPr>
      </p:pic>
      <p:sp>
        <p:nvSpPr>
          <p:cNvPr id="56" name="TextBox 55">
            <a:extLst>
              <a:ext uri="{FF2B5EF4-FFF2-40B4-BE49-F238E27FC236}">
                <a16:creationId xmlns:a16="http://schemas.microsoft.com/office/drawing/2014/main" id="{1ADF16AB-650E-44BF-91AF-9EB4B6D84157}"/>
              </a:ext>
            </a:extLst>
          </p:cNvPr>
          <p:cNvSpPr txBox="1"/>
          <p:nvPr/>
        </p:nvSpPr>
        <p:spPr>
          <a:xfrm>
            <a:off x="4694746" y="2595652"/>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dirty="0">
                <a:latin typeface="Aharoni"/>
                <a:cs typeface="Aharoni"/>
              </a:rPr>
              <a:t>Securo</a:t>
            </a:r>
            <a:endParaRPr lang="en-US" sz="6000" dirty="0"/>
          </a:p>
        </p:txBody>
      </p:sp>
      <p:sp>
        <p:nvSpPr>
          <p:cNvPr id="57" name="TextBox 56">
            <a:extLst>
              <a:ext uri="{FF2B5EF4-FFF2-40B4-BE49-F238E27FC236}">
                <a16:creationId xmlns:a16="http://schemas.microsoft.com/office/drawing/2014/main" id="{827C4755-3844-4076-B115-F1C8A994FFED}"/>
              </a:ext>
            </a:extLst>
          </p:cNvPr>
          <p:cNvSpPr txBox="1"/>
          <p:nvPr/>
        </p:nvSpPr>
        <p:spPr>
          <a:xfrm>
            <a:off x="4607584" y="3428640"/>
            <a:ext cx="320327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haroni"/>
                <a:cs typeface="Aharoni"/>
              </a:rPr>
              <a:t>By: Ria Rao</a:t>
            </a:r>
          </a:p>
          <a:p>
            <a:r>
              <a:rPr lang="en-US" sz="2400" dirty="0">
                <a:latin typeface="Aharoni"/>
                <a:cs typeface="Aharoni"/>
              </a:rPr>
              <a:t>7-8</a:t>
            </a:r>
            <a:r>
              <a:rPr lang="en-US" dirty="0">
                <a:latin typeface="Aharoni"/>
                <a:cs typeface="Aharoni"/>
              </a:rPr>
              <a:t> Project Programming</a:t>
            </a:r>
          </a:p>
        </p:txBody>
      </p:sp>
    </p:spTree>
    <p:extLst>
      <p:ext uri="{BB962C8B-B14F-4D97-AF65-F5344CB8AC3E}">
        <p14:creationId xmlns:p14="http://schemas.microsoft.com/office/powerpoint/2010/main" val="2113324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B5E3D287-21D0-474F-97CC-6D6B7984D80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4929" y="1004604"/>
            <a:ext cx="5460520" cy="5596415"/>
          </a:xfrm>
          <a:prstGeom prst="rect">
            <a:avLst/>
          </a:prstGeom>
        </p:spPr>
      </p:pic>
      <p:sp>
        <p:nvSpPr>
          <p:cNvPr id="5" name="TextBox 4">
            <a:extLst>
              <a:ext uri="{FF2B5EF4-FFF2-40B4-BE49-F238E27FC236}">
                <a16:creationId xmlns:a16="http://schemas.microsoft.com/office/drawing/2014/main" id="{5078B2BE-32FC-47A2-A8F6-0B179175FBF9}"/>
              </a:ext>
            </a:extLst>
          </p:cNvPr>
          <p:cNvSpPr txBox="1"/>
          <p:nvPr/>
        </p:nvSpPr>
        <p:spPr>
          <a:xfrm>
            <a:off x="4724400" y="181155"/>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t>The Process</a:t>
            </a:r>
          </a:p>
        </p:txBody>
      </p:sp>
      <p:sp>
        <p:nvSpPr>
          <p:cNvPr id="6" name="TextBox 5">
            <a:extLst>
              <a:ext uri="{FF2B5EF4-FFF2-40B4-BE49-F238E27FC236}">
                <a16:creationId xmlns:a16="http://schemas.microsoft.com/office/drawing/2014/main" id="{87BF1BC8-B1DD-47D5-A9B3-07CD4C62CD27}"/>
              </a:ext>
            </a:extLst>
          </p:cNvPr>
          <p:cNvSpPr txBox="1"/>
          <p:nvPr/>
        </p:nvSpPr>
        <p:spPr>
          <a:xfrm>
            <a:off x="6635690" y="683464"/>
            <a:ext cx="4267199"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b="1" dirty="0">
                <a:latin typeface="Calibri"/>
                <a:cs typeface="Calibri"/>
              </a:rPr>
              <a:t>The problem: modern cameras can't monitor the entire property for criminal activity</a:t>
            </a:r>
          </a:p>
          <a:p>
            <a:pPr marL="285750" indent="-285750">
              <a:buFont typeface="Arial"/>
              <a:buChar char="•"/>
            </a:pPr>
            <a:r>
              <a:rPr lang="en-US" sz="2400" b="1" dirty="0">
                <a:latin typeface="Calibri"/>
                <a:cs typeface="Calibri"/>
              </a:rPr>
              <a:t>Plan: I thought of the best tasks the drone could do to successfully do the job</a:t>
            </a:r>
          </a:p>
          <a:p>
            <a:pPr marL="285750" indent="-285750">
              <a:buFont typeface="Arial"/>
              <a:buChar char="•"/>
            </a:pPr>
            <a:r>
              <a:rPr lang="en-US" sz="2400" b="1" dirty="0">
                <a:latin typeface="Calibri"/>
                <a:cs typeface="Calibri"/>
              </a:rPr>
              <a:t>Create: I made the code to implement on the drone</a:t>
            </a:r>
          </a:p>
          <a:p>
            <a:pPr marL="285750" indent="-285750">
              <a:buFont typeface="Arial"/>
              <a:buChar char="•"/>
            </a:pPr>
            <a:r>
              <a:rPr lang="en-US" sz="2400" b="1" dirty="0">
                <a:latin typeface="Calibri"/>
                <a:cs typeface="Calibri"/>
              </a:rPr>
              <a:t>Test: I ran and tested the modified drone </a:t>
            </a:r>
          </a:p>
          <a:p>
            <a:pPr marL="285750" indent="-285750">
              <a:buFont typeface="Arial"/>
              <a:buChar char="•"/>
            </a:pPr>
            <a:r>
              <a:rPr lang="en-US" sz="2400" b="1" dirty="0">
                <a:latin typeface="Calibri"/>
                <a:cs typeface="Calibri"/>
              </a:rPr>
              <a:t>Reflect &amp; Redesign: Once I found errors, I fixed them and made the drone even better</a:t>
            </a:r>
          </a:p>
          <a:p>
            <a:endParaRPr lang="en-US" dirty="0">
              <a:latin typeface="Calibri"/>
              <a:cs typeface="Calibri"/>
            </a:endParaRPr>
          </a:p>
          <a:p>
            <a:endParaRPr lang="en-US" dirty="0">
              <a:latin typeface="Calibri"/>
              <a:cs typeface="Calibri"/>
            </a:endParaRPr>
          </a:p>
        </p:txBody>
      </p:sp>
    </p:spTree>
    <p:extLst>
      <p:ext uri="{BB962C8B-B14F-4D97-AF65-F5344CB8AC3E}">
        <p14:creationId xmlns:p14="http://schemas.microsoft.com/office/powerpoint/2010/main" val="3513154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9" name="Rectangle 2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Background pattern&#10;&#10;Description automatically generated">
            <a:extLst>
              <a:ext uri="{FF2B5EF4-FFF2-40B4-BE49-F238E27FC236}">
                <a16:creationId xmlns:a16="http://schemas.microsoft.com/office/drawing/2014/main" id="{B6EC77AA-8CE6-452F-BDD8-E40895A96938}"/>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43736" r="-1" b="-1"/>
          <a:stretch/>
        </p:blipFill>
        <p:spPr>
          <a:xfrm>
            <a:off x="20" y="10"/>
            <a:ext cx="12188930" cy="6857990"/>
          </a:xfrm>
          <a:prstGeom prst="rect">
            <a:avLst/>
          </a:prstGeom>
        </p:spPr>
      </p:pic>
      <p:sp>
        <p:nvSpPr>
          <p:cNvPr id="8" name="TextBox 7">
            <a:extLst>
              <a:ext uri="{FF2B5EF4-FFF2-40B4-BE49-F238E27FC236}">
                <a16:creationId xmlns:a16="http://schemas.microsoft.com/office/drawing/2014/main" id="{01CFD887-AABC-4011-9BBE-0DAD01CF1D73}"/>
              </a:ext>
            </a:extLst>
          </p:cNvPr>
          <p:cNvSpPr txBox="1"/>
          <p:nvPr/>
        </p:nvSpPr>
        <p:spPr>
          <a:xfrm>
            <a:off x="1524000" y="1122363"/>
            <a:ext cx="9144000" cy="30632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914400">
              <a:lnSpc>
                <a:spcPct val="90000"/>
              </a:lnSpc>
              <a:spcBef>
                <a:spcPct val="0"/>
              </a:spcBef>
              <a:spcAft>
                <a:spcPts val="600"/>
              </a:spcAft>
            </a:pPr>
            <a:r>
              <a:rPr lang="en-US" sz="10800" b="1">
                <a:latin typeface="+mj-lt"/>
                <a:ea typeface="+mj-ea"/>
                <a:cs typeface="+mj-cs"/>
              </a:rPr>
              <a:t>Time to see the code and the drone!</a:t>
            </a:r>
          </a:p>
        </p:txBody>
      </p:sp>
      <p:sp>
        <p:nvSpPr>
          <p:cNvPr id="31"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147197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56DCCA-2FBC-4152-9890-97743AC78ECF}"/>
              </a:ext>
            </a:extLst>
          </p:cNvPr>
          <p:cNvSpPr txBox="1"/>
          <p:nvPr/>
        </p:nvSpPr>
        <p:spPr>
          <a:xfrm>
            <a:off x="4336211" y="353683"/>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solidFill>
                  <a:srgbClr val="FF0000"/>
                </a:solidFill>
              </a:rPr>
              <a:t>Glossary</a:t>
            </a:r>
          </a:p>
        </p:txBody>
      </p:sp>
      <p:sp>
        <p:nvSpPr>
          <p:cNvPr id="3" name="TextBox 2">
            <a:extLst>
              <a:ext uri="{FF2B5EF4-FFF2-40B4-BE49-F238E27FC236}">
                <a16:creationId xmlns:a16="http://schemas.microsoft.com/office/drawing/2014/main" id="{0B26D15E-B7A2-42C0-A700-0EBFE7C18AC6}"/>
              </a:ext>
            </a:extLst>
          </p:cNvPr>
          <p:cNvSpPr txBox="1"/>
          <p:nvPr/>
        </p:nvSpPr>
        <p:spPr>
          <a:xfrm>
            <a:off x="654709" y="1574860"/>
            <a:ext cx="905486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Libraries/Packages used:</a:t>
            </a:r>
          </a:p>
          <a:p>
            <a:pPr marL="457200" indent="-457200">
              <a:buFont typeface="Arial"/>
              <a:buChar char="•"/>
            </a:pPr>
            <a:r>
              <a:rPr lang="en-US" sz="3200" b="1" dirty="0"/>
              <a:t>Djitellopy: for importing the functions for the Tello drone</a:t>
            </a:r>
          </a:p>
          <a:p>
            <a:pPr marL="457200" indent="-457200">
              <a:buFont typeface="Arial"/>
              <a:buChar char="•"/>
            </a:pPr>
            <a:r>
              <a:rPr lang="en-US" sz="3200" b="1" dirty="0"/>
              <a:t>OpenCV-python: for python-based computer vison for within the drone</a:t>
            </a:r>
          </a:p>
          <a:p>
            <a:pPr marL="457200" indent="-457200">
              <a:buFont typeface="Arial"/>
              <a:buChar char="•"/>
            </a:pPr>
            <a:r>
              <a:rPr lang="en-US" sz="3200" b="1" dirty="0"/>
              <a:t>Pygame: for ctrl window while running program</a:t>
            </a:r>
          </a:p>
          <a:p>
            <a:pPr marL="457200" indent="-457200">
              <a:buFont typeface="Arial"/>
              <a:buChar char="•"/>
            </a:pPr>
            <a:r>
              <a:rPr lang="en-US" sz="3200" b="1" dirty="0"/>
              <a:t>Pip: for managing my python packages and files within PyCharm</a:t>
            </a:r>
          </a:p>
        </p:txBody>
      </p:sp>
    </p:spTree>
    <p:extLst>
      <p:ext uri="{BB962C8B-B14F-4D97-AF65-F5344CB8AC3E}">
        <p14:creationId xmlns:p14="http://schemas.microsoft.com/office/powerpoint/2010/main" val="3311213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109F920-EEED-4F0A-BB9A-12DA9B35371A}"/>
              </a:ext>
            </a:extLst>
          </p:cNvPr>
          <p:cNvSpPr txBox="1"/>
          <p:nvPr/>
        </p:nvSpPr>
        <p:spPr>
          <a:xfrm>
            <a:off x="638881" y="839865"/>
            <a:ext cx="10909640" cy="90497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600" b="1">
                <a:latin typeface="+mj-lt"/>
                <a:ea typeface="+mj-ea"/>
                <a:cs typeface="+mj-cs"/>
              </a:rPr>
              <a:t>How the pictures look saved::</a:t>
            </a:r>
          </a:p>
        </p:txBody>
      </p:sp>
      <p:pic>
        <p:nvPicPr>
          <p:cNvPr id="3" name="Picture 2">
            <a:extLst>
              <a:ext uri="{FF2B5EF4-FFF2-40B4-BE49-F238E27FC236}">
                <a16:creationId xmlns:a16="http://schemas.microsoft.com/office/drawing/2014/main" id="{C7D6E498-0F5C-4F16-B52A-1ADDB904FFD5}"/>
              </a:ext>
            </a:extLst>
          </p:cNvPr>
          <p:cNvPicPr>
            <a:picLocks noChangeAspect="1"/>
          </p:cNvPicPr>
          <p:nvPr/>
        </p:nvPicPr>
        <p:blipFill>
          <a:blip r:embed="rId2"/>
          <a:stretch>
            <a:fillRect/>
          </a:stretch>
        </p:blipFill>
        <p:spPr>
          <a:xfrm>
            <a:off x="319265" y="2178135"/>
            <a:ext cx="11548872" cy="3840000"/>
          </a:xfrm>
          <a:prstGeom prst="rect">
            <a:avLst/>
          </a:prstGeom>
        </p:spPr>
      </p:pic>
    </p:spTree>
    <p:extLst>
      <p:ext uri="{BB962C8B-B14F-4D97-AF65-F5344CB8AC3E}">
        <p14:creationId xmlns:p14="http://schemas.microsoft.com/office/powerpoint/2010/main" val="197116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7DA550-F5AF-4712-875D-178E93309A50}"/>
              </a:ext>
            </a:extLst>
          </p:cNvPr>
          <p:cNvPicPr>
            <a:picLocks noChangeAspect="1"/>
          </p:cNvPicPr>
          <p:nvPr/>
        </p:nvPicPr>
        <p:blipFill>
          <a:blip r:embed="rId2"/>
          <a:stretch>
            <a:fillRect/>
          </a:stretch>
        </p:blipFill>
        <p:spPr>
          <a:xfrm>
            <a:off x="154030" y="1007166"/>
            <a:ext cx="7097896" cy="2050859"/>
          </a:xfrm>
          <a:prstGeom prst="rect">
            <a:avLst/>
          </a:prstGeom>
        </p:spPr>
      </p:pic>
      <p:pic>
        <p:nvPicPr>
          <p:cNvPr id="5" name="Picture 4">
            <a:extLst>
              <a:ext uri="{FF2B5EF4-FFF2-40B4-BE49-F238E27FC236}">
                <a16:creationId xmlns:a16="http://schemas.microsoft.com/office/drawing/2014/main" id="{F19C756D-F473-42CC-82D4-57D7AC253E17}"/>
              </a:ext>
            </a:extLst>
          </p:cNvPr>
          <p:cNvPicPr>
            <a:picLocks noChangeAspect="1"/>
          </p:cNvPicPr>
          <p:nvPr/>
        </p:nvPicPr>
        <p:blipFill>
          <a:blip r:embed="rId3"/>
          <a:stretch>
            <a:fillRect/>
          </a:stretch>
        </p:blipFill>
        <p:spPr>
          <a:xfrm>
            <a:off x="0" y="3058025"/>
            <a:ext cx="11357113" cy="3981783"/>
          </a:xfrm>
          <a:prstGeom prst="rect">
            <a:avLst/>
          </a:prstGeom>
        </p:spPr>
      </p:pic>
      <p:sp>
        <p:nvSpPr>
          <p:cNvPr id="6" name="TextBox 5">
            <a:extLst>
              <a:ext uri="{FF2B5EF4-FFF2-40B4-BE49-F238E27FC236}">
                <a16:creationId xmlns:a16="http://schemas.microsoft.com/office/drawing/2014/main" id="{E1C308B0-4A97-4651-80E0-10E5980D57FE}"/>
              </a:ext>
            </a:extLst>
          </p:cNvPr>
          <p:cNvSpPr txBox="1"/>
          <p:nvPr/>
        </p:nvSpPr>
        <p:spPr>
          <a:xfrm>
            <a:off x="3929270" y="299280"/>
            <a:ext cx="5201478" cy="707886"/>
          </a:xfrm>
          <a:prstGeom prst="rect">
            <a:avLst/>
          </a:prstGeom>
          <a:noFill/>
        </p:spPr>
        <p:txBody>
          <a:bodyPr wrap="square" rtlCol="0">
            <a:spAutoFit/>
          </a:bodyPr>
          <a:lstStyle/>
          <a:p>
            <a:r>
              <a:rPr lang="en-US" sz="4000" b="1" dirty="0"/>
              <a:t>How the pictures send to your email</a:t>
            </a:r>
            <a:r>
              <a:rPr lang="en-US" dirty="0"/>
              <a:t>:</a:t>
            </a:r>
          </a:p>
        </p:txBody>
      </p:sp>
    </p:spTree>
    <p:extLst>
      <p:ext uri="{BB962C8B-B14F-4D97-AF65-F5344CB8AC3E}">
        <p14:creationId xmlns:p14="http://schemas.microsoft.com/office/powerpoint/2010/main" val="285542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picture containing logo&#10;&#10;Description automatically generated">
            <a:extLst>
              <a:ext uri="{FF2B5EF4-FFF2-40B4-BE49-F238E27FC236}">
                <a16:creationId xmlns:a16="http://schemas.microsoft.com/office/drawing/2014/main" id="{A33395A5-BC41-4D8B-B07B-D4597908959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089" b="20089"/>
          <a:stretch/>
        </p:blipFill>
        <p:spPr>
          <a:xfrm>
            <a:off x="-43113" y="9"/>
            <a:ext cx="9086472" cy="3365101"/>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3" name="Rectangle 6">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56733" y="5463634"/>
            <a:ext cx="1371600" cy="27432"/>
          </a:xfrm>
          <a:custGeom>
            <a:avLst/>
            <a:gdLst>
              <a:gd name="connsiteX0" fmla="*/ 0 w 1371600"/>
              <a:gd name="connsiteY0" fmla="*/ 0 h 27432"/>
              <a:gd name="connsiteX1" fmla="*/ 713232 w 1371600"/>
              <a:gd name="connsiteY1" fmla="*/ 0 h 27432"/>
              <a:gd name="connsiteX2" fmla="*/ 1371600 w 1371600"/>
              <a:gd name="connsiteY2" fmla="*/ 0 h 27432"/>
              <a:gd name="connsiteX3" fmla="*/ 1371600 w 1371600"/>
              <a:gd name="connsiteY3" fmla="*/ 27432 h 27432"/>
              <a:gd name="connsiteX4" fmla="*/ 699516 w 1371600"/>
              <a:gd name="connsiteY4" fmla="*/ 27432 h 27432"/>
              <a:gd name="connsiteX5" fmla="*/ 0 w 1371600"/>
              <a:gd name="connsiteY5" fmla="*/ 27432 h 27432"/>
              <a:gd name="connsiteX6" fmla="*/ 0 w 1371600"/>
              <a:gd name="connsiteY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27432" fill="none" extrusionOk="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w="1371600" h="27432" stroke="0" extrusionOk="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DD3398"/>
          </a:solidFill>
          <a:ln w="38100" cap="rnd">
            <a:solidFill>
              <a:srgbClr val="DD33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33BA52-B652-49CF-A8B0-E0AE98A6EB4B}"/>
              </a:ext>
            </a:extLst>
          </p:cNvPr>
          <p:cNvSpPr/>
          <p:nvPr/>
        </p:nvSpPr>
        <p:spPr>
          <a:xfrm>
            <a:off x="3524430" y="4581166"/>
            <a:ext cx="920150" cy="16965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2591155-7D09-40F8-9B1B-F1E2B8C381B7}"/>
              </a:ext>
            </a:extLst>
          </p:cNvPr>
          <p:cNvSpPr txBox="1"/>
          <p:nvPr/>
        </p:nvSpPr>
        <p:spPr>
          <a:xfrm>
            <a:off x="1214528" y="3500529"/>
            <a:ext cx="10061274" cy="2761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28600">
              <a:lnSpc>
                <a:spcPct val="110000"/>
              </a:lnSpc>
              <a:spcAft>
                <a:spcPts val="600"/>
              </a:spcAft>
              <a:buFont typeface="Arial,Sans-Serif"/>
              <a:buChar char="•"/>
            </a:pPr>
            <a:r>
              <a:rPr lang="en-US" sz="3200" b="1" dirty="0">
                <a:ea typeface="+mn-lt"/>
                <a:cs typeface="+mn-lt"/>
              </a:rPr>
              <a:t>In the future, I want to program the sensors of the drone so it can detect objects, people, etc. This way the drone will steer free of danger and make sure not to bump into anything. This will also help advance the tasks the drone can do. </a:t>
            </a:r>
          </a:p>
          <a:p>
            <a:pPr marL="285750" indent="-228600">
              <a:lnSpc>
                <a:spcPct val="110000"/>
              </a:lnSpc>
              <a:spcAft>
                <a:spcPts val="600"/>
              </a:spcAft>
              <a:buFont typeface="Arial,Sans-Serif"/>
              <a:buChar char="•"/>
            </a:pPr>
            <a:r>
              <a:rPr lang="en-US" sz="3200" b="1" dirty="0">
                <a:ea typeface="+mn-lt"/>
                <a:cs typeface="+mn-lt"/>
              </a:rPr>
              <a:t>More tasks: motion sensor, object detector, autonomous email system.</a:t>
            </a:r>
          </a:p>
          <a:p>
            <a:pPr algn="l"/>
            <a:endParaRPr lang="en-US" dirty="0"/>
          </a:p>
        </p:txBody>
      </p:sp>
    </p:spTree>
    <p:extLst>
      <p:ext uri="{BB962C8B-B14F-4D97-AF65-F5344CB8AC3E}">
        <p14:creationId xmlns:p14="http://schemas.microsoft.com/office/powerpoint/2010/main" val="3442139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5" name="Rectangle 1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DD3398"/>
          </a:solidFill>
          <a:ln w="8199" cap="flat">
            <a:noFill/>
            <a:prstDash val="solid"/>
            <a:miter/>
          </a:ln>
        </p:spPr>
        <p:txBody>
          <a:bodyPr rtlCol="0" anchor="ctr"/>
          <a:lstStyle/>
          <a:p>
            <a:endParaRPr lang="en-US"/>
          </a:p>
        </p:txBody>
      </p:sp>
      <p:sp>
        <p:nvSpPr>
          <p:cNvPr id="6" name="TextBox 5">
            <a:extLst>
              <a:ext uri="{FF2B5EF4-FFF2-40B4-BE49-F238E27FC236}">
                <a16:creationId xmlns:a16="http://schemas.microsoft.com/office/drawing/2014/main" id="{159FBE62-9865-463D-9822-91E1527C1E3E}"/>
              </a:ext>
            </a:extLst>
          </p:cNvPr>
          <p:cNvSpPr txBox="1"/>
          <p:nvPr/>
        </p:nvSpPr>
        <p:spPr>
          <a:xfrm>
            <a:off x="838200" y="401221"/>
            <a:ext cx="10515600" cy="134806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spcBef>
                <a:spcPct val="0"/>
              </a:spcBef>
              <a:spcAft>
                <a:spcPts val="600"/>
              </a:spcAft>
            </a:pPr>
            <a:r>
              <a:rPr lang="en-US" sz="6800" b="1">
                <a:solidFill>
                  <a:schemeClr val="bg1"/>
                </a:solidFill>
                <a:latin typeface="+mj-lt"/>
                <a:ea typeface="+mj-ea"/>
                <a:cs typeface="+mj-cs"/>
              </a:rPr>
              <a:t>Q&amp;A</a:t>
            </a:r>
          </a:p>
        </p:txBody>
      </p:sp>
      <p:sp>
        <p:nvSpPr>
          <p:cNvPr id="8" name="TextBox 7">
            <a:extLst>
              <a:ext uri="{FF2B5EF4-FFF2-40B4-BE49-F238E27FC236}">
                <a16:creationId xmlns:a16="http://schemas.microsoft.com/office/drawing/2014/main" id="{BE51261F-1BE0-4CC8-B9D4-3C91CBC75039}"/>
              </a:ext>
            </a:extLst>
          </p:cNvPr>
          <p:cNvSpPr txBox="1"/>
          <p:nvPr/>
        </p:nvSpPr>
        <p:spPr>
          <a:xfrm>
            <a:off x="493144" y="2399884"/>
            <a:ext cx="11406995" cy="377707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400">
              <a:lnSpc>
                <a:spcPct val="110000"/>
              </a:lnSpc>
              <a:spcAft>
                <a:spcPts val="600"/>
              </a:spcAft>
            </a:pPr>
            <a:endParaRPr lang="en-US" sz="3600" b="1" dirty="0"/>
          </a:p>
          <a:p>
            <a:pPr defTabSz="914400">
              <a:lnSpc>
                <a:spcPct val="110000"/>
              </a:lnSpc>
              <a:spcAft>
                <a:spcPts val="600"/>
              </a:spcAft>
            </a:pPr>
            <a:endParaRPr lang="en-US" b="1" dirty="0"/>
          </a:p>
          <a:p>
            <a:pPr defTabSz="914400">
              <a:lnSpc>
                <a:spcPct val="110000"/>
              </a:lnSpc>
              <a:spcAft>
                <a:spcPts val="600"/>
              </a:spcAft>
            </a:pPr>
            <a:endParaRPr lang="en-US" b="1" dirty="0"/>
          </a:p>
        </p:txBody>
      </p:sp>
      <p:sp>
        <p:nvSpPr>
          <p:cNvPr id="9" name="TextBox 8">
            <a:extLst>
              <a:ext uri="{FF2B5EF4-FFF2-40B4-BE49-F238E27FC236}">
                <a16:creationId xmlns:a16="http://schemas.microsoft.com/office/drawing/2014/main" id="{D7747A19-EC56-49BC-9739-319417DF786B}"/>
              </a:ext>
            </a:extLst>
          </p:cNvPr>
          <p:cNvSpPr txBox="1"/>
          <p:nvPr/>
        </p:nvSpPr>
        <p:spPr>
          <a:xfrm>
            <a:off x="624158" y="2205666"/>
            <a:ext cx="4367839"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How long did this take you?</a:t>
            </a:r>
          </a:p>
          <a:p>
            <a:pPr marL="285750" indent="-285750">
              <a:buFont typeface="Arial"/>
              <a:buChar char="•"/>
            </a:pPr>
            <a:r>
              <a:rPr lang="en-US" sz="3200" b="1" dirty="0"/>
              <a:t>I started this project mid-September and ended this mid-January, so about 3 months</a:t>
            </a:r>
          </a:p>
          <a:p>
            <a:endParaRPr lang="en-US" sz="2000" dirty="0"/>
          </a:p>
        </p:txBody>
      </p:sp>
      <p:sp>
        <p:nvSpPr>
          <p:cNvPr id="10" name="TextBox 9">
            <a:extLst>
              <a:ext uri="{FF2B5EF4-FFF2-40B4-BE49-F238E27FC236}">
                <a16:creationId xmlns:a16="http://schemas.microsoft.com/office/drawing/2014/main" id="{C642159D-F17B-48F2-99F3-C0A360365F82}"/>
              </a:ext>
            </a:extLst>
          </p:cNvPr>
          <p:cNvSpPr txBox="1"/>
          <p:nvPr/>
        </p:nvSpPr>
        <p:spPr>
          <a:xfrm>
            <a:off x="6259182" y="2463561"/>
            <a:ext cx="4569124"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What was the most fun?</a:t>
            </a:r>
          </a:p>
          <a:p>
            <a:pPr marL="285750" indent="-285750">
              <a:buFont typeface="Arial"/>
              <a:buChar char="•"/>
            </a:pPr>
            <a:r>
              <a:rPr lang="en-US" sz="3200" b="1" dirty="0"/>
              <a:t>I loved seeing how my code was shown with the drone and how it flew based on my program.</a:t>
            </a:r>
          </a:p>
        </p:txBody>
      </p:sp>
      <p:sp>
        <p:nvSpPr>
          <p:cNvPr id="11" name="TextBox 10">
            <a:extLst>
              <a:ext uri="{FF2B5EF4-FFF2-40B4-BE49-F238E27FC236}">
                <a16:creationId xmlns:a16="http://schemas.microsoft.com/office/drawing/2014/main" id="{7253CBBA-8F8F-47E0-B6FC-E92D591F2CEE}"/>
              </a:ext>
            </a:extLst>
          </p:cNvPr>
          <p:cNvSpPr txBox="1"/>
          <p:nvPr/>
        </p:nvSpPr>
        <p:spPr>
          <a:xfrm>
            <a:off x="277304" y="4331719"/>
            <a:ext cx="5776822"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What was the hardest part?</a:t>
            </a:r>
          </a:p>
          <a:p>
            <a:pPr marL="285750" indent="-285750">
              <a:buFont typeface="Arial"/>
              <a:buChar char="•"/>
            </a:pPr>
            <a:r>
              <a:rPr lang="en-US" sz="3200" b="1" dirty="0"/>
              <a:t>The syntax errors often discouraged me because it sometimes took me a few weeks to solve. To be specific, the email and image capture was hardest. Also, the battery life of the Tello drone.</a:t>
            </a:r>
          </a:p>
        </p:txBody>
      </p:sp>
      <p:sp>
        <p:nvSpPr>
          <p:cNvPr id="12" name="TextBox 11">
            <a:extLst>
              <a:ext uri="{FF2B5EF4-FFF2-40B4-BE49-F238E27FC236}">
                <a16:creationId xmlns:a16="http://schemas.microsoft.com/office/drawing/2014/main" id="{BBAD192B-75C4-4E45-B3F9-85F563DFC053}"/>
              </a:ext>
            </a:extLst>
          </p:cNvPr>
          <p:cNvSpPr txBox="1"/>
          <p:nvPr/>
        </p:nvSpPr>
        <p:spPr>
          <a:xfrm>
            <a:off x="6573687" y="4647122"/>
            <a:ext cx="4525992" cy="2386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The easiest part?</a:t>
            </a:r>
          </a:p>
          <a:p>
            <a:pPr marL="285750" indent="-285750">
              <a:buFont typeface="Arial"/>
              <a:buChar char="•"/>
            </a:pPr>
            <a:r>
              <a:rPr lang="en-US" sz="3200" b="1" dirty="0"/>
              <a:t>The autonomous perimeter flying because it was very easy to understand, and had the least errors</a:t>
            </a:r>
          </a:p>
          <a:p>
            <a:endParaRPr lang="en-US" dirty="0"/>
          </a:p>
        </p:txBody>
      </p:sp>
    </p:spTree>
    <p:extLst>
      <p:ext uri="{BB962C8B-B14F-4D97-AF65-F5344CB8AC3E}">
        <p14:creationId xmlns:p14="http://schemas.microsoft.com/office/powerpoint/2010/main" val="390011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769B-2239-4B13-BEC7-F3AD57899D0E}"/>
              </a:ext>
            </a:extLst>
          </p:cNvPr>
          <p:cNvSpPr>
            <a:spLocks noGrp="1"/>
          </p:cNvSpPr>
          <p:nvPr>
            <p:ph type="title"/>
          </p:nvPr>
        </p:nvSpPr>
        <p:spPr/>
        <p:txBody>
          <a:bodyPr/>
          <a:lstStyle/>
          <a:p>
            <a:r>
              <a:rPr lang="en-US" dirty="0"/>
              <a:t>Resources/References</a:t>
            </a:r>
          </a:p>
        </p:txBody>
      </p:sp>
      <p:sp>
        <p:nvSpPr>
          <p:cNvPr id="3" name="Content Placeholder 2">
            <a:extLst>
              <a:ext uri="{FF2B5EF4-FFF2-40B4-BE49-F238E27FC236}">
                <a16:creationId xmlns:a16="http://schemas.microsoft.com/office/drawing/2014/main" id="{95233EE3-3A43-4463-8199-25CEF5F14914}"/>
              </a:ext>
            </a:extLst>
          </p:cNvPr>
          <p:cNvSpPr>
            <a:spLocks noGrp="1"/>
          </p:cNvSpPr>
          <p:nvPr>
            <p:ph idx="1"/>
          </p:nvPr>
        </p:nvSpPr>
        <p:spPr/>
        <p:txBody>
          <a:bodyPr vert="horz" lIns="91440" tIns="45720" rIns="91440" bIns="45720" rtlCol="0" anchor="t">
            <a:normAutofit/>
          </a:bodyPr>
          <a:lstStyle/>
          <a:p>
            <a:r>
              <a:rPr lang="en-US" sz="3200" b="1" dirty="0" err="1">
                <a:latin typeface="The Hand Bold"/>
                <a:ea typeface="+mn-lt"/>
                <a:cs typeface="+mn-lt"/>
              </a:rPr>
              <a:t>Github</a:t>
            </a:r>
            <a:r>
              <a:rPr lang="en-US" sz="3200" b="1" dirty="0">
                <a:latin typeface="The Hand Bold"/>
                <a:ea typeface="+mn-lt"/>
                <a:cs typeface="+mn-lt"/>
              </a:rPr>
              <a:t> link: </a:t>
            </a:r>
            <a:r>
              <a:rPr lang="en-US" sz="3200" dirty="0">
                <a:ea typeface="+mn-lt"/>
                <a:cs typeface="+mn-lt"/>
              </a:rPr>
              <a:t>https://github.com/ria12rao/securo</a:t>
            </a:r>
            <a:endParaRPr lang="en-US" dirty="0"/>
          </a:p>
          <a:p>
            <a:r>
              <a:rPr lang="en-US" sz="3200" b="1" dirty="0">
                <a:latin typeface="The Hand Bold"/>
                <a:ea typeface="+mn-lt"/>
                <a:cs typeface="+mn-lt"/>
              </a:rPr>
              <a:t>API References: </a:t>
            </a:r>
            <a:r>
              <a:rPr lang="en-US" sz="3200" dirty="0">
                <a:latin typeface="Calibri"/>
                <a:ea typeface="+mn-lt"/>
                <a:cs typeface="Calibri"/>
              </a:rPr>
              <a:t> </a:t>
            </a:r>
            <a:r>
              <a:rPr lang="en-US" sz="3200" dirty="0">
                <a:ea typeface="+mn-lt"/>
                <a:cs typeface="+mn-lt"/>
                <a:hlinkClick r:id="rId2"/>
              </a:rPr>
              <a:t>https://djitellopy.readthedocs.io/en/latest/tello/#djitellopy.tello.Tello</a:t>
            </a:r>
            <a:endParaRPr lang="en-US" sz="3200" b="1" dirty="0">
              <a:ea typeface="+mn-lt"/>
              <a:cs typeface="+mn-lt"/>
            </a:endParaRPr>
          </a:p>
          <a:p>
            <a:r>
              <a:rPr lang="en-US" sz="3200" b="1" dirty="0">
                <a:latin typeface="The Hand Bold"/>
                <a:ea typeface="+mn-lt"/>
                <a:cs typeface="+mn-lt"/>
              </a:rPr>
              <a:t>Intro to programming Tello drone:</a:t>
            </a:r>
            <a:r>
              <a:rPr lang="en-US" sz="3200" dirty="0">
                <a:latin typeface="The Hand Bold"/>
                <a:ea typeface="+mn-lt"/>
                <a:cs typeface="+mn-lt"/>
              </a:rPr>
              <a:t> </a:t>
            </a:r>
            <a:r>
              <a:rPr lang="en-US" sz="3200" dirty="0">
                <a:ea typeface="+mn-lt"/>
                <a:cs typeface="+mn-lt"/>
                <a:hlinkClick r:id="rId3"/>
              </a:rPr>
              <a:t>https://www.youtube.com/watch?v=uaXbfDFAp-0</a:t>
            </a:r>
            <a:endParaRPr lang="en-US" sz="3200">
              <a:ea typeface="+mn-lt"/>
              <a:cs typeface="+mn-lt"/>
            </a:endParaRPr>
          </a:p>
          <a:p>
            <a:pPr marL="0" indent="0">
              <a:buNone/>
            </a:pPr>
            <a:endParaRPr lang="en-US" sz="3200" dirty="0">
              <a:latin typeface="The Hand Bold"/>
              <a:ea typeface="+mn-lt"/>
              <a:cs typeface="+mn-lt"/>
            </a:endParaRPr>
          </a:p>
          <a:p>
            <a:endParaRPr lang="en-US" sz="3200" b="1" dirty="0">
              <a:latin typeface="The Hand Bold"/>
              <a:ea typeface="+mn-lt"/>
              <a:cs typeface="+mn-lt"/>
            </a:endParaRPr>
          </a:p>
          <a:p>
            <a:endParaRPr lang="en-US" dirty="0">
              <a:latin typeface="The Hand Bold"/>
              <a:ea typeface="+mn-lt"/>
              <a:cs typeface="+mn-lt"/>
            </a:endParaRPr>
          </a:p>
        </p:txBody>
      </p:sp>
    </p:spTree>
    <p:extLst>
      <p:ext uri="{BB962C8B-B14F-4D97-AF65-F5344CB8AC3E}">
        <p14:creationId xmlns:p14="http://schemas.microsoft.com/office/powerpoint/2010/main" val="378323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Text&#10;&#10;Description automatically generated">
            <a:extLst>
              <a:ext uri="{FF2B5EF4-FFF2-40B4-BE49-F238E27FC236}">
                <a16:creationId xmlns:a16="http://schemas.microsoft.com/office/drawing/2014/main" id="{06D90240-A834-40DC-BB06-ECC4878FFAC3}"/>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r="7133" b="-1"/>
          <a:stretch/>
        </p:blipFill>
        <p:spPr>
          <a:xfrm>
            <a:off x="20" y="10"/>
            <a:ext cx="12188930" cy="6857990"/>
          </a:xfrm>
          <a:prstGeom prst="rect">
            <a:avLst/>
          </a:prstGeom>
        </p:spPr>
      </p:pic>
      <p:sp>
        <p:nvSpPr>
          <p:cNvPr id="2" name="Title 1">
            <a:extLst>
              <a:ext uri="{FF2B5EF4-FFF2-40B4-BE49-F238E27FC236}">
                <a16:creationId xmlns:a16="http://schemas.microsoft.com/office/drawing/2014/main" id="{AF7E89A2-837A-40C8-8431-9C5EF3BF9B54}"/>
              </a:ext>
            </a:extLst>
          </p:cNvPr>
          <p:cNvSpPr>
            <a:spLocks noGrp="1"/>
          </p:cNvSpPr>
          <p:nvPr>
            <p:ph type="title"/>
          </p:nvPr>
        </p:nvSpPr>
        <p:spPr>
          <a:xfrm>
            <a:off x="1524000" y="1122363"/>
            <a:ext cx="9144000" cy="3063240"/>
          </a:xfrm>
        </p:spPr>
        <p:txBody>
          <a:bodyPr vert="horz" lIns="91440" tIns="45720" rIns="91440" bIns="45720" rtlCol="0" anchor="b">
            <a:normAutofit/>
          </a:bodyPr>
          <a:lstStyle/>
          <a:p>
            <a:r>
              <a:rPr lang="en-US" sz="10800"/>
              <a:t>Thank you!</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3EA9096-E81B-42ED-90E6-98FB9F2CD53E}"/>
              </a:ext>
            </a:extLst>
          </p:cNvPr>
          <p:cNvSpPr txBox="1"/>
          <p:nvPr/>
        </p:nvSpPr>
        <p:spPr>
          <a:xfrm>
            <a:off x="10664174" y="6657945"/>
            <a:ext cx="152477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6292336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25168669-A0B6-4763-BF5E-32A6D4ABE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1F09B6-57C8-44ED-AEF7-C9FCFBA4DC88}"/>
              </a:ext>
            </a:extLst>
          </p:cNvPr>
          <p:cNvSpPr>
            <a:spLocks noGrp="1"/>
          </p:cNvSpPr>
          <p:nvPr>
            <p:ph type="title"/>
          </p:nvPr>
        </p:nvSpPr>
        <p:spPr>
          <a:xfrm>
            <a:off x="640080" y="483004"/>
            <a:ext cx="6894576" cy="3566160"/>
          </a:xfrm>
        </p:spPr>
        <p:txBody>
          <a:bodyPr vert="horz" lIns="91440" tIns="45720" rIns="91440" bIns="45720" rtlCol="0" anchor="b">
            <a:normAutofit/>
          </a:bodyPr>
          <a:lstStyle/>
          <a:p>
            <a:r>
              <a:rPr lang="en-US" sz="9600"/>
              <a:t>What is securo?</a:t>
            </a:r>
          </a:p>
        </p:txBody>
      </p:sp>
      <p:sp>
        <p:nvSpPr>
          <p:cNvPr id="3" name="Content Placeholder 2">
            <a:extLst>
              <a:ext uri="{FF2B5EF4-FFF2-40B4-BE49-F238E27FC236}">
                <a16:creationId xmlns:a16="http://schemas.microsoft.com/office/drawing/2014/main" id="{63382592-6A1A-4F7F-9626-0B4CE7BD5090}"/>
              </a:ext>
            </a:extLst>
          </p:cNvPr>
          <p:cNvSpPr>
            <a:spLocks noGrp="1"/>
          </p:cNvSpPr>
          <p:nvPr>
            <p:ph idx="1"/>
          </p:nvPr>
        </p:nvSpPr>
        <p:spPr>
          <a:xfrm>
            <a:off x="640080" y="4478932"/>
            <a:ext cx="6894576" cy="1572768"/>
          </a:xfrm>
        </p:spPr>
        <p:txBody>
          <a:bodyPr vert="horz" lIns="91440" tIns="45720" rIns="91440" bIns="45720" rtlCol="0" anchor="t">
            <a:normAutofit/>
          </a:bodyPr>
          <a:lstStyle/>
          <a:p>
            <a:pPr marL="0" indent="0">
              <a:buNone/>
            </a:pPr>
            <a:r>
              <a:rPr lang="en-US" dirty="0">
                <a:latin typeface="Cambria"/>
                <a:ea typeface="Cambria"/>
              </a:rPr>
              <a:t>A drone specialized in security created by modifying the program of the drone to perform specific tasks</a:t>
            </a:r>
          </a:p>
          <a:p>
            <a:pPr marL="0" indent="0">
              <a:buNone/>
            </a:pPr>
            <a:endParaRPr lang="en-US" dirty="0">
              <a:latin typeface="Cambria"/>
              <a:ea typeface="Cambria"/>
            </a:endParaRPr>
          </a:p>
        </p:txBody>
      </p:sp>
      <p:pic>
        <p:nvPicPr>
          <p:cNvPr id="4" name="Picture 4" descr="A picture containing light, green, wire, laser&#10;&#10;Description automatically generated">
            <a:extLst>
              <a:ext uri="{FF2B5EF4-FFF2-40B4-BE49-F238E27FC236}">
                <a16:creationId xmlns:a16="http://schemas.microsoft.com/office/drawing/2014/main" id="{3211DC4F-9049-4DA6-9A0C-5C1079D73CB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2451" r="23536" b="-1"/>
          <a:stretch/>
        </p:blipFill>
        <p:spPr>
          <a:xfrm>
            <a:off x="8166565" y="-1"/>
            <a:ext cx="4025436" cy="4192254"/>
          </a:xfrm>
          <a:custGeom>
            <a:avLst/>
            <a:gdLst/>
            <a:ahLst/>
            <a:cxnLst/>
            <a:rect l="l" t="t" r="r" b="b"/>
            <a:pathLst>
              <a:path w="4025436" h="4192254">
                <a:moveTo>
                  <a:pt x="9012" y="0"/>
                </a:moveTo>
                <a:lnTo>
                  <a:pt x="4025436" y="0"/>
                </a:lnTo>
                <a:lnTo>
                  <a:pt x="4025436" y="4170939"/>
                </a:lnTo>
                <a:lnTo>
                  <a:pt x="3911850" y="4158897"/>
                </a:lnTo>
                <a:cubicBezTo>
                  <a:pt x="3867076" y="4157030"/>
                  <a:pt x="3822191" y="4158025"/>
                  <a:pt x="3777451" y="4161892"/>
                </a:cubicBezTo>
                <a:cubicBezTo>
                  <a:pt x="3546855" y="4176937"/>
                  <a:pt x="3316001" y="4170146"/>
                  <a:pt x="3085404" y="4173475"/>
                </a:cubicBezTo>
                <a:cubicBezTo>
                  <a:pt x="2776919" y="4178001"/>
                  <a:pt x="2468690" y="4166419"/>
                  <a:pt x="2160333" y="4165354"/>
                </a:cubicBezTo>
                <a:cubicBezTo>
                  <a:pt x="2097129" y="4165088"/>
                  <a:pt x="2033670" y="4168549"/>
                  <a:pt x="1970723" y="4173874"/>
                </a:cubicBezTo>
                <a:cubicBezTo>
                  <a:pt x="1883515" y="4181064"/>
                  <a:pt x="1797455" y="4172010"/>
                  <a:pt x="1711013" y="4163490"/>
                </a:cubicBezTo>
                <a:cubicBezTo>
                  <a:pt x="1606822" y="4153239"/>
                  <a:pt x="1502887" y="4162292"/>
                  <a:pt x="1399336" y="4174140"/>
                </a:cubicBezTo>
                <a:cubicBezTo>
                  <a:pt x="1221562" y="4194097"/>
                  <a:pt x="1042447" y="4197572"/>
                  <a:pt x="864085" y="4184525"/>
                </a:cubicBezTo>
                <a:cubicBezTo>
                  <a:pt x="667068" y="4170546"/>
                  <a:pt x="470180" y="4173076"/>
                  <a:pt x="273163" y="4174140"/>
                </a:cubicBezTo>
                <a:lnTo>
                  <a:pt x="2378" y="4173417"/>
                </a:lnTo>
                <a:lnTo>
                  <a:pt x="4690" y="4104690"/>
                </a:lnTo>
                <a:cubicBezTo>
                  <a:pt x="25393" y="3941287"/>
                  <a:pt x="32662" y="3776459"/>
                  <a:pt x="26422" y="3611860"/>
                </a:cubicBezTo>
                <a:cubicBezTo>
                  <a:pt x="17272" y="3405858"/>
                  <a:pt x="-4968" y="3199982"/>
                  <a:pt x="1005" y="2993470"/>
                </a:cubicBezTo>
                <a:cubicBezTo>
                  <a:pt x="9012" y="2716047"/>
                  <a:pt x="6852" y="2438496"/>
                  <a:pt x="9012" y="2161072"/>
                </a:cubicBezTo>
                <a:cubicBezTo>
                  <a:pt x="10537" y="1974005"/>
                  <a:pt x="12697" y="1787191"/>
                  <a:pt x="7867" y="1600124"/>
                </a:cubicBezTo>
                <a:cubicBezTo>
                  <a:pt x="1260" y="1351294"/>
                  <a:pt x="3800" y="1102083"/>
                  <a:pt x="7867" y="853126"/>
                </a:cubicBezTo>
                <a:cubicBezTo>
                  <a:pt x="11807" y="609125"/>
                  <a:pt x="3038" y="365124"/>
                  <a:pt x="9012" y="121124"/>
                </a:cubicBezTo>
                <a:close/>
              </a:path>
            </a:pathLst>
          </a:custGeom>
        </p:spPr>
      </p:pic>
      <p:sp>
        <p:nvSpPr>
          <p:cNvPr id="16" name="Rectangle 6">
            <a:extLst>
              <a:ext uri="{FF2B5EF4-FFF2-40B4-BE49-F238E27FC236}">
                <a16:creationId xmlns:a16="http://schemas.microsoft.com/office/drawing/2014/main" id="{3833E1B1-6167-4A9F-A3F1-27B5B4901B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252191"/>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DD3398"/>
          </a:solidFill>
          <a:ln w="38100" cap="rnd">
            <a:solidFill>
              <a:srgbClr val="DD33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A96D8260-B1C2-44DF-B161-B1AA8CA5CABA}"/>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835" r="10419" b="-4"/>
          <a:stretch/>
        </p:blipFill>
        <p:spPr>
          <a:xfrm>
            <a:off x="8165871" y="4363728"/>
            <a:ext cx="4026131" cy="2494272"/>
          </a:xfrm>
          <a:custGeom>
            <a:avLst/>
            <a:gdLst/>
            <a:ahLst/>
            <a:cxnLst/>
            <a:rect l="l" t="t" r="r" b="b"/>
            <a:pathLst>
              <a:path w="4026131" h="2494272">
                <a:moveTo>
                  <a:pt x="2377462" y="4"/>
                </a:moveTo>
                <a:cubicBezTo>
                  <a:pt x="2422141" y="-80"/>
                  <a:pt x="2466831" y="1185"/>
                  <a:pt x="2511520" y="4513"/>
                </a:cubicBezTo>
                <a:cubicBezTo>
                  <a:pt x="2661984" y="18159"/>
                  <a:pt x="2813148" y="21488"/>
                  <a:pt x="2964033" y="14498"/>
                </a:cubicBezTo>
                <a:cubicBezTo>
                  <a:pt x="3085282" y="5805"/>
                  <a:pt x="3206901" y="4287"/>
                  <a:pt x="3328316" y="9972"/>
                </a:cubicBezTo>
                <a:cubicBezTo>
                  <a:pt x="3441444" y="16762"/>
                  <a:pt x="3554572" y="23684"/>
                  <a:pt x="3668083" y="19690"/>
                </a:cubicBezTo>
                <a:cubicBezTo>
                  <a:pt x="3713282" y="18093"/>
                  <a:pt x="3757844" y="16096"/>
                  <a:pt x="3802662" y="13433"/>
                </a:cubicBezTo>
                <a:cubicBezTo>
                  <a:pt x="3843885" y="9806"/>
                  <a:pt x="3885220" y="8092"/>
                  <a:pt x="3926544" y="8291"/>
                </a:cubicBezTo>
                <a:lnTo>
                  <a:pt x="4026131" y="13390"/>
                </a:lnTo>
                <a:lnTo>
                  <a:pt x="4026131" y="2494272"/>
                </a:lnTo>
                <a:lnTo>
                  <a:pt x="10281" y="2494272"/>
                </a:lnTo>
                <a:lnTo>
                  <a:pt x="23416" y="2297490"/>
                </a:lnTo>
                <a:cubicBezTo>
                  <a:pt x="25789" y="2226367"/>
                  <a:pt x="25795" y="2155166"/>
                  <a:pt x="23432" y="2084006"/>
                </a:cubicBezTo>
                <a:cubicBezTo>
                  <a:pt x="13519" y="1842381"/>
                  <a:pt x="9580" y="1600579"/>
                  <a:pt x="11612" y="1358612"/>
                </a:cubicBezTo>
                <a:cubicBezTo>
                  <a:pt x="13137" y="1187811"/>
                  <a:pt x="13900" y="1016882"/>
                  <a:pt x="6020" y="846463"/>
                </a:cubicBezTo>
                <a:cubicBezTo>
                  <a:pt x="938" y="737553"/>
                  <a:pt x="-3892" y="629151"/>
                  <a:pt x="4750" y="520621"/>
                </a:cubicBezTo>
                <a:cubicBezTo>
                  <a:pt x="12521" y="433010"/>
                  <a:pt x="16801" y="345157"/>
                  <a:pt x="17585" y="257272"/>
                </a:cubicBezTo>
                <a:lnTo>
                  <a:pt x="10032" y="12516"/>
                </a:lnTo>
                <a:lnTo>
                  <a:pt x="133406" y="7975"/>
                </a:lnTo>
                <a:cubicBezTo>
                  <a:pt x="278147" y="-159"/>
                  <a:pt x="423274" y="3223"/>
                  <a:pt x="567531" y="18093"/>
                </a:cubicBezTo>
                <a:cubicBezTo>
                  <a:pt x="669589" y="25934"/>
                  <a:pt x="772106" y="24683"/>
                  <a:pt x="873972" y="14365"/>
                </a:cubicBezTo>
                <a:cubicBezTo>
                  <a:pt x="1060902" y="-1744"/>
                  <a:pt x="1247448" y="11170"/>
                  <a:pt x="1433995" y="22087"/>
                </a:cubicBezTo>
                <a:cubicBezTo>
                  <a:pt x="1614668" y="32736"/>
                  <a:pt x="1795214" y="24882"/>
                  <a:pt x="1975886" y="17826"/>
                </a:cubicBezTo>
                <a:cubicBezTo>
                  <a:pt x="2109476" y="12635"/>
                  <a:pt x="2243424" y="253"/>
                  <a:pt x="2377462" y="4"/>
                </a:cubicBezTo>
                <a:close/>
              </a:path>
            </a:pathLst>
          </a:custGeom>
        </p:spPr>
      </p:pic>
    </p:spTree>
    <p:extLst>
      <p:ext uri="{BB962C8B-B14F-4D97-AF65-F5344CB8AC3E}">
        <p14:creationId xmlns:p14="http://schemas.microsoft.com/office/powerpoint/2010/main" val="287127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632E-D24B-461A-8E95-A5FF84998D3F}"/>
              </a:ext>
            </a:extLst>
          </p:cNvPr>
          <p:cNvSpPr>
            <a:spLocks noGrp="1"/>
          </p:cNvSpPr>
          <p:nvPr>
            <p:ph type="title"/>
          </p:nvPr>
        </p:nvSpPr>
        <p:spPr/>
        <p:txBody>
          <a:bodyPr/>
          <a:lstStyle/>
          <a:p>
            <a:r>
              <a:rPr lang="en-US" dirty="0"/>
              <a:t>The story behind this project</a:t>
            </a:r>
          </a:p>
        </p:txBody>
      </p:sp>
      <p:sp>
        <p:nvSpPr>
          <p:cNvPr id="4" name="Content Placeholder 3">
            <a:extLst>
              <a:ext uri="{FF2B5EF4-FFF2-40B4-BE49-F238E27FC236}">
                <a16:creationId xmlns:a16="http://schemas.microsoft.com/office/drawing/2014/main" id="{ADBDA8FE-0E79-45F1-8B81-0CA0307D6E64}"/>
              </a:ext>
            </a:extLst>
          </p:cNvPr>
          <p:cNvSpPr>
            <a:spLocks noGrp="1"/>
          </p:cNvSpPr>
          <p:nvPr>
            <p:ph sz="half" idx="2"/>
          </p:nvPr>
        </p:nvSpPr>
        <p:spPr>
          <a:xfrm>
            <a:off x="493143" y="1900629"/>
            <a:ext cx="10860657" cy="4280715"/>
          </a:xfrm>
        </p:spPr>
        <p:txBody>
          <a:bodyPr vert="horz" lIns="91440" tIns="45720" rIns="91440" bIns="45720" rtlCol="0" anchor="t">
            <a:normAutofit/>
          </a:bodyPr>
          <a:lstStyle/>
          <a:p>
            <a:r>
              <a:rPr lang="en-US" sz="4000" b="1" dirty="0"/>
              <a:t>One day my family and I were travelling, and we got notifications that some of our cameras had fallen off their mounts. This allowed for intruders and many blind spots, so we ultimately lost visual of the area(s). </a:t>
            </a:r>
          </a:p>
          <a:p>
            <a:r>
              <a:rPr lang="en-US" sz="4000" b="1" dirty="0"/>
              <a:t>Then, I started thinking of ways I could combat this problem.</a:t>
            </a:r>
          </a:p>
        </p:txBody>
      </p:sp>
    </p:spTree>
    <p:extLst>
      <p:ext uri="{BB962C8B-B14F-4D97-AF65-F5344CB8AC3E}">
        <p14:creationId xmlns:p14="http://schemas.microsoft.com/office/powerpoint/2010/main" val="1287209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9FC2-69B8-4EC5-B921-0F7CDDBD6299}"/>
              </a:ext>
            </a:extLst>
          </p:cNvPr>
          <p:cNvSpPr>
            <a:spLocks noGrp="1"/>
          </p:cNvSpPr>
          <p:nvPr>
            <p:ph type="title"/>
          </p:nvPr>
        </p:nvSpPr>
        <p:spPr/>
        <p:txBody>
          <a:bodyPr/>
          <a:lstStyle/>
          <a:p>
            <a:r>
              <a:rPr lang="en-US" dirty="0"/>
              <a:t>problems with modern cameras</a:t>
            </a:r>
          </a:p>
        </p:txBody>
      </p:sp>
      <p:sp>
        <p:nvSpPr>
          <p:cNvPr id="3" name="Content Placeholder 2">
            <a:extLst>
              <a:ext uri="{FF2B5EF4-FFF2-40B4-BE49-F238E27FC236}">
                <a16:creationId xmlns:a16="http://schemas.microsoft.com/office/drawing/2014/main" id="{2F258F9E-5044-42F6-8423-D78A157B7346}"/>
              </a:ext>
            </a:extLst>
          </p:cNvPr>
          <p:cNvSpPr>
            <a:spLocks noGrp="1"/>
          </p:cNvSpPr>
          <p:nvPr>
            <p:ph sz="half" idx="1"/>
          </p:nvPr>
        </p:nvSpPr>
        <p:spPr/>
        <p:txBody>
          <a:bodyPr vert="horz" lIns="91440" tIns="45720" rIns="91440" bIns="45720" rtlCol="0" anchor="t">
            <a:normAutofit/>
          </a:bodyPr>
          <a:lstStyle/>
          <a:p>
            <a:r>
              <a:rPr lang="en-US" b="1" dirty="0"/>
              <a:t>BLINDSPOTS- most cameras have blind spots even if they aren't stationary.</a:t>
            </a:r>
            <a:r>
              <a:rPr lang="en-US" dirty="0"/>
              <a:t> </a:t>
            </a:r>
          </a:p>
        </p:txBody>
      </p:sp>
      <p:sp>
        <p:nvSpPr>
          <p:cNvPr id="4" name="Content Placeholder 3">
            <a:extLst>
              <a:ext uri="{FF2B5EF4-FFF2-40B4-BE49-F238E27FC236}">
                <a16:creationId xmlns:a16="http://schemas.microsoft.com/office/drawing/2014/main" id="{97017CD9-DE2D-4B02-BEC5-6B60ED3BA393}"/>
              </a:ext>
            </a:extLst>
          </p:cNvPr>
          <p:cNvSpPr>
            <a:spLocks noGrp="1"/>
          </p:cNvSpPr>
          <p:nvPr>
            <p:ph sz="half" idx="2"/>
          </p:nvPr>
        </p:nvSpPr>
        <p:spPr/>
        <p:txBody>
          <a:bodyPr vert="horz" lIns="91440" tIns="45720" rIns="91440" bIns="45720" rtlCol="0" anchor="t">
            <a:normAutofit/>
          </a:bodyPr>
          <a:lstStyle/>
          <a:p>
            <a:r>
              <a:rPr lang="en-US" b="1" dirty="0"/>
              <a:t>PHYSICAL ISSUES- (because this drone is specialized in outside perimeter surveillance) cameras can be hard to mount on things outside</a:t>
            </a:r>
          </a:p>
        </p:txBody>
      </p:sp>
      <p:pic>
        <p:nvPicPr>
          <p:cNvPr id="5" name="Picture 5" descr="A picture containing sky, outdoor, camera&#10;&#10;Description automatically generated">
            <a:extLst>
              <a:ext uri="{FF2B5EF4-FFF2-40B4-BE49-F238E27FC236}">
                <a16:creationId xmlns:a16="http://schemas.microsoft.com/office/drawing/2014/main" id="{A2530D4C-6C74-4E84-BD81-2E4217A017C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45721" y="3304909"/>
            <a:ext cx="4267199" cy="2879239"/>
          </a:xfrm>
          <a:prstGeom prst="rect">
            <a:avLst/>
          </a:prstGeom>
        </p:spPr>
      </p:pic>
      <p:pic>
        <p:nvPicPr>
          <p:cNvPr id="8" name="Picture 8">
            <a:extLst>
              <a:ext uri="{FF2B5EF4-FFF2-40B4-BE49-F238E27FC236}">
                <a16:creationId xmlns:a16="http://schemas.microsoft.com/office/drawing/2014/main" id="{0A12E428-38F2-480D-BF6A-304E5E299B8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809116" y="3723017"/>
            <a:ext cx="3533955" cy="2632494"/>
          </a:xfrm>
          <a:prstGeom prst="rect">
            <a:avLst/>
          </a:prstGeom>
        </p:spPr>
      </p:pic>
      <p:pic>
        <p:nvPicPr>
          <p:cNvPr id="6" name="Picture 6">
            <a:extLst>
              <a:ext uri="{FF2B5EF4-FFF2-40B4-BE49-F238E27FC236}">
                <a16:creationId xmlns:a16="http://schemas.microsoft.com/office/drawing/2014/main" id="{1638CB26-CE3D-4BBE-A1BC-6BE5FCAFDB7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785831" y="4305361"/>
            <a:ext cx="764109" cy="763315"/>
          </a:xfrm>
          <a:prstGeom prst="rect">
            <a:avLst/>
          </a:prstGeom>
        </p:spPr>
      </p:pic>
    </p:spTree>
    <p:extLst>
      <p:ext uri="{BB962C8B-B14F-4D97-AF65-F5344CB8AC3E}">
        <p14:creationId xmlns:p14="http://schemas.microsoft.com/office/powerpoint/2010/main" val="3457950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3"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EDAB6E0-1754-467F-9666-9419B8A7F723}"/>
              </a:ext>
            </a:extLst>
          </p:cNvPr>
          <p:cNvSpPr txBox="1"/>
          <p:nvPr/>
        </p:nvSpPr>
        <p:spPr>
          <a:xfrm>
            <a:off x="890338" y="640080"/>
            <a:ext cx="3734014" cy="356616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defTabSz="914400">
              <a:spcBef>
                <a:spcPct val="0"/>
              </a:spcBef>
              <a:spcAft>
                <a:spcPts val="600"/>
              </a:spcAft>
            </a:pPr>
            <a:r>
              <a:rPr lang="en-US" sz="7400" b="1">
                <a:latin typeface="+mj-lt"/>
                <a:ea typeface="+mj-ea"/>
                <a:cs typeface="+mj-cs"/>
              </a:rPr>
              <a:t>This is where securo comes in</a:t>
            </a:r>
          </a:p>
        </p:txBody>
      </p:sp>
      <p:sp>
        <p:nvSpPr>
          <p:cNvPr id="25"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DD3398"/>
          </a:solidFill>
          <a:ln w="38100" cap="rnd">
            <a:solidFill>
              <a:srgbClr val="DD3398"/>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5">
            <a:extLst>
              <a:ext uri="{FF2B5EF4-FFF2-40B4-BE49-F238E27FC236}">
                <a16:creationId xmlns:a16="http://schemas.microsoft.com/office/drawing/2014/main" id="{7F573546-8D7B-430A-9C56-93A4CC04DD9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587" r="17438"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0892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3" descr="Steel machine">
            <a:extLst>
              <a:ext uri="{FF2B5EF4-FFF2-40B4-BE49-F238E27FC236}">
                <a16:creationId xmlns:a16="http://schemas.microsoft.com/office/drawing/2014/main" id="{17ACCA32-9D63-4F03-8E78-68411801E0C3}"/>
              </a:ext>
            </a:extLst>
          </p:cNvPr>
          <p:cNvPicPr>
            <a:picLocks noChangeAspect="1"/>
          </p:cNvPicPr>
          <p:nvPr/>
        </p:nvPicPr>
        <p:blipFill rotWithShape="1">
          <a:blip r:embed="rId2"/>
          <a:srcRect t="9850" r="-2" b="5815"/>
          <a:stretch/>
        </p:blipFill>
        <p:spPr>
          <a:xfrm>
            <a:off x="-3047" y="10"/>
            <a:ext cx="12191999" cy="6857990"/>
          </a:xfrm>
          <a:prstGeom prst="rect">
            <a:avLst/>
          </a:prstGeom>
        </p:spPr>
      </p:pic>
      <p:sp>
        <p:nvSpPr>
          <p:cNvPr id="14"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33440F2-C0F8-469B-9043-B66B460FA9D1}"/>
              </a:ext>
            </a:extLst>
          </p:cNvPr>
          <p:cNvSpPr txBox="1"/>
          <p:nvPr/>
        </p:nvSpPr>
        <p:spPr>
          <a:xfrm>
            <a:off x="2463959" y="307356"/>
            <a:ext cx="11548532" cy="422930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spcBef>
                <a:spcPct val="0"/>
              </a:spcBef>
              <a:spcAft>
                <a:spcPts val="600"/>
              </a:spcAft>
            </a:pPr>
            <a:r>
              <a:rPr lang="en-US" sz="11500" b="1" dirty="0">
                <a:solidFill>
                  <a:schemeClr val="bg1"/>
                </a:solidFill>
                <a:latin typeface="+mj-lt"/>
                <a:ea typeface="+mj-ea"/>
                <a:cs typeface="+mj-cs"/>
              </a:rPr>
              <a:t>Parts of the drone</a:t>
            </a:r>
          </a:p>
        </p:txBody>
      </p:sp>
      <p:sp>
        <p:nvSpPr>
          <p:cNvPr id="15"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5" descr="Diagram&#10;&#10;Description automatically generated">
            <a:extLst>
              <a:ext uri="{FF2B5EF4-FFF2-40B4-BE49-F238E27FC236}">
                <a16:creationId xmlns:a16="http://schemas.microsoft.com/office/drawing/2014/main" id="{8C5F4756-74BB-4698-B741-8F294224048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87306" y="2286916"/>
            <a:ext cx="5000445" cy="4052583"/>
          </a:xfrm>
          <a:prstGeom prst="rect">
            <a:avLst/>
          </a:prstGeom>
        </p:spPr>
      </p:pic>
    </p:spTree>
    <p:extLst>
      <p:ext uri="{BB962C8B-B14F-4D97-AF65-F5344CB8AC3E}">
        <p14:creationId xmlns:p14="http://schemas.microsoft.com/office/powerpoint/2010/main" val="381502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Background pattern&#10;&#10;Description automatically generated">
            <a:extLst>
              <a:ext uri="{FF2B5EF4-FFF2-40B4-BE49-F238E27FC236}">
                <a16:creationId xmlns:a16="http://schemas.microsoft.com/office/drawing/2014/main" id="{58F314A3-7A5C-468A-9E65-0DE8901DDF0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 b="12998"/>
          <a:stretch/>
        </p:blipFill>
        <p:spPr>
          <a:xfrm>
            <a:off x="-6626" y="3341"/>
            <a:ext cx="12459684" cy="6922279"/>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
        <p:nvSpPr>
          <p:cNvPr id="2" name="TextBox 1">
            <a:extLst>
              <a:ext uri="{FF2B5EF4-FFF2-40B4-BE49-F238E27FC236}">
                <a16:creationId xmlns:a16="http://schemas.microsoft.com/office/drawing/2014/main" id="{286EF073-C7AD-45A7-84FE-252DC5BA2C46}"/>
              </a:ext>
            </a:extLst>
          </p:cNvPr>
          <p:cNvSpPr txBox="1"/>
          <p:nvPr/>
        </p:nvSpPr>
        <p:spPr>
          <a:xfrm>
            <a:off x="3890513" y="253041"/>
            <a:ext cx="48279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bg1"/>
                </a:solidFill>
              </a:rPr>
              <a:t>What this modified drone can do</a:t>
            </a:r>
          </a:p>
        </p:txBody>
      </p:sp>
      <p:cxnSp>
        <p:nvCxnSpPr>
          <p:cNvPr id="4" name="Straight Arrow Connector 3">
            <a:extLst>
              <a:ext uri="{FF2B5EF4-FFF2-40B4-BE49-F238E27FC236}">
                <a16:creationId xmlns:a16="http://schemas.microsoft.com/office/drawing/2014/main" id="{6A21CD7B-07E5-4770-B7A4-3A763A6F361F}"/>
              </a:ext>
            </a:extLst>
          </p:cNvPr>
          <p:cNvCxnSpPr/>
          <p:nvPr/>
        </p:nvCxnSpPr>
        <p:spPr>
          <a:xfrm>
            <a:off x="3409411" y="1202488"/>
            <a:ext cx="28754" cy="547777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923004-6920-4CDF-975F-923FA138CDF5}"/>
              </a:ext>
            </a:extLst>
          </p:cNvPr>
          <p:cNvSpPr txBox="1"/>
          <p:nvPr/>
        </p:nvSpPr>
        <p:spPr>
          <a:xfrm>
            <a:off x="351886" y="1128263"/>
            <a:ext cx="307387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Autonomously follow a defined perimeter</a:t>
            </a:r>
          </a:p>
          <a:p>
            <a:endParaRPr lang="en-US" sz="2800" b="1" dirty="0">
              <a:solidFill>
                <a:schemeClr val="bg1"/>
              </a:solidFill>
            </a:endParaRPr>
          </a:p>
          <a:p>
            <a:pPr marL="457200" indent="-457200">
              <a:buFont typeface="Arial"/>
              <a:buChar char="•"/>
            </a:pPr>
            <a:r>
              <a:rPr lang="en-US" sz="2800" b="1" dirty="0">
                <a:solidFill>
                  <a:schemeClr val="bg1"/>
                </a:solidFill>
              </a:rPr>
              <a:t>With specific measurements, the drone can fly around the property </a:t>
            </a:r>
          </a:p>
        </p:txBody>
      </p:sp>
      <p:sp>
        <p:nvSpPr>
          <p:cNvPr id="8" name="TextBox 7">
            <a:extLst>
              <a:ext uri="{FF2B5EF4-FFF2-40B4-BE49-F238E27FC236}">
                <a16:creationId xmlns:a16="http://schemas.microsoft.com/office/drawing/2014/main" id="{80CF1EF4-7B18-4758-8D24-C0E770D1FBB8}"/>
              </a:ext>
            </a:extLst>
          </p:cNvPr>
          <p:cNvSpPr txBox="1"/>
          <p:nvPr/>
        </p:nvSpPr>
        <p:spPr>
          <a:xfrm>
            <a:off x="3613749" y="1198353"/>
            <a:ext cx="27432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Fly different directions, under your control</a:t>
            </a:r>
          </a:p>
          <a:p>
            <a:endParaRPr lang="en-US" sz="2800" b="1" dirty="0">
              <a:solidFill>
                <a:schemeClr val="bg1"/>
              </a:solidFill>
            </a:endParaRPr>
          </a:p>
          <a:p>
            <a:pPr marL="457200" indent="-457200">
              <a:buFont typeface="Arial"/>
              <a:buChar char="•"/>
            </a:pPr>
            <a:r>
              <a:rPr lang="en-US" sz="2800" b="1" dirty="0">
                <a:solidFill>
                  <a:schemeClr val="bg1"/>
                </a:solidFill>
              </a:rPr>
              <a:t>With a press of a key, the drone can go up, down, forwards, backwards, right, left, and rotate</a:t>
            </a:r>
          </a:p>
        </p:txBody>
      </p:sp>
      <p:cxnSp>
        <p:nvCxnSpPr>
          <p:cNvPr id="11" name="Straight Arrow Connector 10">
            <a:extLst>
              <a:ext uri="{FF2B5EF4-FFF2-40B4-BE49-F238E27FC236}">
                <a16:creationId xmlns:a16="http://schemas.microsoft.com/office/drawing/2014/main" id="{7F82A340-B9A0-498C-AD88-FFF47C52C6F9}"/>
              </a:ext>
            </a:extLst>
          </p:cNvPr>
          <p:cNvCxnSpPr/>
          <p:nvPr/>
        </p:nvCxnSpPr>
        <p:spPr>
          <a:xfrm flipH="1">
            <a:off x="6567038" y="1283360"/>
            <a:ext cx="0" cy="5391508"/>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454DE4C-064C-4189-8EFF-817E6D73EA48}"/>
              </a:ext>
            </a:extLst>
          </p:cNvPr>
          <p:cNvSpPr txBox="1"/>
          <p:nvPr/>
        </p:nvSpPr>
        <p:spPr>
          <a:xfrm>
            <a:off x="6931324" y="1396042"/>
            <a:ext cx="259942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Take pictures of the surroundings</a:t>
            </a:r>
          </a:p>
          <a:p>
            <a:endParaRPr lang="en-US" sz="2800" b="1" dirty="0">
              <a:solidFill>
                <a:schemeClr val="bg1"/>
              </a:solidFill>
            </a:endParaRPr>
          </a:p>
          <a:p>
            <a:pPr marL="457200" indent="-457200">
              <a:buFont typeface="Arial"/>
              <a:buChar char="•"/>
            </a:pPr>
            <a:r>
              <a:rPr lang="en-US" sz="2800" b="1" dirty="0">
                <a:solidFill>
                  <a:schemeClr val="bg1"/>
                </a:solidFill>
              </a:rPr>
              <a:t>You can take high-quality pictures of the visuals the drone is in, with a single press.</a:t>
            </a:r>
          </a:p>
        </p:txBody>
      </p:sp>
      <p:cxnSp>
        <p:nvCxnSpPr>
          <p:cNvPr id="14" name="Straight Arrow Connector 13">
            <a:extLst>
              <a:ext uri="{FF2B5EF4-FFF2-40B4-BE49-F238E27FC236}">
                <a16:creationId xmlns:a16="http://schemas.microsoft.com/office/drawing/2014/main" id="{D3C4C9C4-2CA0-47A1-85EA-2D362DD88E2F}"/>
              </a:ext>
            </a:extLst>
          </p:cNvPr>
          <p:cNvCxnSpPr/>
          <p:nvPr/>
        </p:nvCxnSpPr>
        <p:spPr>
          <a:xfrm>
            <a:off x="9540455" y="1395682"/>
            <a:ext cx="43130" cy="5290865"/>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2AEE79-EA1A-439F-831D-A598FB30DC57}"/>
              </a:ext>
            </a:extLst>
          </p:cNvPr>
          <p:cNvCxnSpPr/>
          <p:nvPr/>
        </p:nvCxnSpPr>
        <p:spPr>
          <a:xfrm>
            <a:off x="223029" y="905954"/>
            <a:ext cx="11875696" cy="71886"/>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6840DE-219F-42C4-8623-22DCC1F707E5}"/>
              </a:ext>
            </a:extLst>
          </p:cNvPr>
          <p:cNvSpPr txBox="1"/>
          <p:nvPr/>
        </p:nvSpPr>
        <p:spPr>
          <a:xfrm>
            <a:off x="9616296" y="1435579"/>
            <a:ext cx="2743200"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bg1"/>
                </a:solidFill>
              </a:rPr>
              <a:t>Send attachments to your email</a:t>
            </a:r>
          </a:p>
          <a:p>
            <a:endParaRPr lang="en-US" sz="2800" b="1" dirty="0">
              <a:solidFill>
                <a:schemeClr val="bg1"/>
              </a:solidFill>
            </a:endParaRPr>
          </a:p>
          <a:p>
            <a:pPr marL="457200" indent="-457200">
              <a:buFont typeface="Arial"/>
              <a:buChar char="•"/>
            </a:pPr>
            <a:r>
              <a:rPr lang="en-US" sz="2800" b="1" dirty="0">
                <a:solidFill>
                  <a:schemeClr val="bg1"/>
                </a:solidFill>
              </a:rPr>
              <a:t>Any pictures you want to make sure you don't lose can be sent directly to the email of your choice</a:t>
            </a:r>
          </a:p>
        </p:txBody>
      </p:sp>
    </p:spTree>
    <p:extLst>
      <p:ext uri="{BB962C8B-B14F-4D97-AF65-F5344CB8AC3E}">
        <p14:creationId xmlns:p14="http://schemas.microsoft.com/office/powerpoint/2010/main" val="4020385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B050722F-B539-4F54-A14B-38B5C7AA7255}"/>
              </a:ext>
            </a:extLst>
          </p:cNvPr>
          <p:cNvPicPr>
            <a:picLocks noChangeAspect="1"/>
          </p:cNvPicPr>
          <p:nvPr/>
        </p:nvPicPr>
        <p:blipFill>
          <a:blip r:embed="rId2"/>
          <a:stretch>
            <a:fillRect/>
          </a:stretch>
        </p:blipFill>
        <p:spPr>
          <a:xfrm>
            <a:off x="1316966" y="90222"/>
            <a:ext cx="9457427" cy="6763822"/>
          </a:xfrm>
          <a:prstGeom prst="rect">
            <a:avLst/>
          </a:prstGeom>
        </p:spPr>
      </p:pic>
      <p:sp>
        <p:nvSpPr>
          <p:cNvPr id="3" name="TextBox 2">
            <a:extLst>
              <a:ext uri="{FF2B5EF4-FFF2-40B4-BE49-F238E27FC236}">
                <a16:creationId xmlns:a16="http://schemas.microsoft.com/office/drawing/2014/main" id="{CC46F459-08E5-4462-85C6-BFE35EA438B7}"/>
              </a:ext>
            </a:extLst>
          </p:cNvPr>
          <p:cNvSpPr txBox="1"/>
          <p:nvPr/>
        </p:nvSpPr>
        <p:spPr>
          <a:xfrm>
            <a:off x="3876135" y="2136475"/>
            <a:ext cx="48279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Diagram of the path the drone follows:</a:t>
            </a:r>
          </a:p>
        </p:txBody>
      </p:sp>
    </p:spTree>
    <p:extLst>
      <p:ext uri="{BB962C8B-B14F-4D97-AF65-F5344CB8AC3E}">
        <p14:creationId xmlns:p14="http://schemas.microsoft.com/office/powerpoint/2010/main" val="71559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locking cogs">
            <a:extLst>
              <a:ext uri="{FF2B5EF4-FFF2-40B4-BE49-F238E27FC236}">
                <a16:creationId xmlns:a16="http://schemas.microsoft.com/office/drawing/2014/main" id="{7B15A39E-267D-4239-82FB-72481B3F6F20}"/>
              </a:ext>
            </a:extLst>
          </p:cNvPr>
          <p:cNvPicPr>
            <a:picLocks noChangeAspect="1"/>
          </p:cNvPicPr>
          <p:nvPr/>
        </p:nvPicPr>
        <p:blipFill rotWithShape="1">
          <a:blip r:embed="rId2"/>
          <a:srcRect t="6546" r="-2" b="18452"/>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C76B284-DC1F-411C-B421-5339AF87A25E}"/>
              </a:ext>
            </a:extLst>
          </p:cNvPr>
          <p:cNvSpPr/>
          <p:nvPr/>
        </p:nvSpPr>
        <p:spPr>
          <a:xfrm>
            <a:off x="4502989" y="340744"/>
            <a:ext cx="3062376" cy="16390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79F81DA-136B-44A0-9A15-07985EA24CEE}"/>
              </a:ext>
            </a:extLst>
          </p:cNvPr>
          <p:cNvSpPr txBox="1"/>
          <p:nvPr/>
        </p:nvSpPr>
        <p:spPr>
          <a:xfrm>
            <a:off x="4939161" y="568445"/>
            <a:ext cx="25275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ea typeface="+mn-lt"/>
                <a:cs typeface="+mn-lt"/>
              </a:rPr>
              <a:t>Parts, devices, and programs used</a:t>
            </a:r>
            <a:endParaRPr lang="en-US" sz="3600" b="1"/>
          </a:p>
        </p:txBody>
      </p:sp>
      <p:sp>
        <p:nvSpPr>
          <p:cNvPr id="7" name="Rectangle 6">
            <a:extLst>
              <a:ext uri="{FF2B5EF4-FFF2-40B4-BE49-F238E27FC236}">
                <a16:creationId xmlns:a16="http://schemas.microsoft.com/office/drawing/2014/main" id="{0D2DE68C-2B41-4C2C-A345-102B9E9799FA}"/>
              </a:ext>
            </a:extLst>
          </p:cNvPr>
          <p:cNvSpPr/>
          <p:nvPr/>
        </p:nvSpPr>
        <p:spPr>
          <a:xfrm>
            <a:off x="935607" y="2337399"/>
            <a:ext cx="10193546" cy="44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51E8943-F667-4F90-9216-342DD2F1EE38}"/>
              </a:ext>
            </a:extLst>
          </p:cNvPr>
          <p:cNvSpPr txBox="1"/>
          <p:nvPr/>
        </p:nvSpPr>
        <p:spPr>
          <a:xfrm>
            <a:off x="1472421" y="2651365"/>
            <a:ext cx="255629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t>PYTHON</a:t>
            </a:r>
          </a:p>
          <a:p>
            <a:r>
              <a:rPr lang="en-US" sz="2800" b="1" dirty="0"/>
              <a:t>The entire project was programmed using the Python language</a:t>
            </a:r>
          </a:p>
        </p:txBody>
      </p:sp>
      <p:pic>
        <p:nvPicPr>
          <p:cNvPr id="10" name="Picture 11" descr="Graphical user interface&#10;&#10;Description automatically generated">
            <a:extLst>
              <a:ext uri="{FF2B5EF4-FFF2-40B4-BE49-F238E27FC236}">
                <a16:creationId xmlns:a16="http://schemas.microsoft.com/office/drawing/2014/main" id="{5F90DF6D-AD89-4444-B297-A737C9D70AE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58174" y="845928"/>
            <a:ext cx="2541917" cy="1428032"/>
          </a:xfrm>
          <a:prstGeom prst="rect">
            <a:avLst/>
          </a:prstGeom>
        </p:spPr>
      </p:pic>
      <p:pic>
        <p:nvPicPr>
          <p:cNvPr id="15" name="Picture 15" descr="Logo&#10;&#10;Description automatically generated">
            <a:extLst>
              <a:ext uri="{FF2B5EF4-FFF2-40B4-BE49-F238E27FC236}">
                <a16:creationId xmlns:a16="http://schemas.microsoft.com/office/drawing/2014/main" id="{FCE84A17-D94B-4085-9BD2-A54850681CE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130060" y="4832504"/>
            <a:ext cx="2398142" cy="1017369"/>
          </a:xfrm>
          <a:prstGeom prst="rect">
            <a:avLst/>
          </a:prstGeom>
        </p:spPr>
      </p:pic>
      <p:sp>
        <p:nvSpPr>
          <p:cNvPr id="18" name="TextBox 17">
            <a:extLst>
              <a:ext uri="{FF2B5EF4-FFF2-40B4-BE49-F238E27FC236}">
                <a16:creationId xmlns:a16="http://schemas.microsoft.com/office/drawing/2014/main" id="{2EB2C777-1A83-4931-A52B-8A1F22E383ED}"/>
              </a:ext>
            </a:extLst>
          </p:cNvPr>
          <p:cNvSpPr txBox="1"/>
          <p:nvPr/>
        </p:nvSpPr>
        <p:spPr>
          <a:xfrm>
            <a:off x="4318239" y="2391674"/>
            <a:ext cx="3433313"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t>TELLO</a:t>
            </a:r>
          </a:p>
          <a:p>
            <a:r>
              <a:rPr lang="en-US" sz="2800" b="1" dirty="0"/>
              <a:t>The drone used was manufactured by Tello.</a:t>
            </a:r>
          </a:p>
          <a:p>
            <a:r>
              <a:rPr lang="en-US" sz="2800" b="1" dirty="0"/>
              <a:t>This drone supports the languages of Swift, Scratch, and Python</a:t>
            </a:r>
          </a:p>
        </p:txBody>
      </p:sp>
      <p:pic>
        <p:nvPicPr>
          <p:cNvPr id="22" name="Picture 22" descr="A picture containing diagram&#10;&#10;Description automatically generated">
            <a:extLst>
              <a:ext uri="{FF2B5EF4-FFF2-40B4-BE49-F238E27FC236}">
                <a16:creationId xmlns:a16="http://schemas.microsoft.com/office/drawing/2014/main" id="{9A311899-1EB2-4C37-A6B2-D96EEF44277D}"/>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962400" y="4742119"/>
            <a:ext cx="3778368" cy="1974517"/>
          </a:xfrm>
          <a:prstGeom prst="rect">
            <a:avLst/>
          </a:prstGeom>
        </p:spPr>
      </p:pic>
      <p:pic>
        <p:nvPicPr>
          <p:cNvPr id="25" name="Picture 25" descr="A picture containing text&#10;&#10;Description automatically generated">
            <a:extLst>
              <a:ext uri="{FF2B5EF4-FFF2-40B4-BE49-F238E27FC236}">
                <a16:creationId xmlns:a16="http://schemas.microsoft.com/office/drawing/2014/main" id="{9C7FBD42-F85B-40B6-B16A-5D2143CDD81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7815532" y="125028"/>
            <a:ext cx="2225616" cy="2222848"/>
          </a:xfrm>
          <a:prstGeom prst="rect">
            <a:avLst/>
          </a:prstGeom>
        </p:spPr>
      </p:pic>
      <p:sp>
        <p:nvSpPr>
          <p:cNvPr id="28" name="TextBox 27">
            <a:extLst>
              <a:ext uri="{FF2B5EF4-FFF2-40B4-BE49-F238E27FC236}">
                <a16:creationId xmlns:a16="http://schemas.microsoft.com/office/drawing/2014/main" id="{22E025A9-8D3C-40E3-9668-3770435426A7}"/>
              </a:ext>
            </a:extLst>
          </p:cNvPr>
          <p:cNvSpPr txBox="1"/>
          <p:nvPr/>
        </p:nvSpPr>
        <p:spPr>
          <a:xfrm>
            <a:off x="8285492" y="2750209"/>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t>PYCHARM</a:t>
            </a:r>
          </a:p>
          <a:p>
            <a:r>
              <a:rPr lang="en-US" sz="2800" b="1" dirty="0"/>
              <a:t>I programmed on PyCharm</a:t>
            </a:r>
          </a:p>
        </p:txBody>
      </p:sp>
      <p:pic>
        <p:nvPicPr>
          <p:cNvPr id="29" name="Picture 29" descr="A picture containing text, businesscard, sign, vector graphics&#10;&#10;Description automatically generated">
            <a:extLst>
              <a:ext uri="{FF2B5EF4-FFF2-40B4-BE49-F238E27FC236}">
                <a16:creationId xmlns:a16="http://schemas.microsoft.com/office/drawing/2014/main" id="{19926454-54B2-4B3F-A830-722BDD39CB27}"/>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347493" y="3965275"/>
            <a:ext cx="2239993" cy="1112808"/>
          </a:xfrm>
          <a:prstGeom prst="rect">
            <a:avLst/>
          </a:prstGeom>
        </p:spPr>
      </p:pic>
      <p:pic>
        <p:nvPicPr>
          <p:cNvPr id="32" name="Picture 32">
            <a:extLst>
              <a:ext uri="{FF2B5EF4-FFF2-40B4-BE49-F238E27FC236}">
                <a16:creationId xmlns:a16="http://schemas.microsoft.com/office/drawing/2014/main" id="{C9C7D378-D171-4607-B3DA-C03DAC8F7B18}"/>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433758" y="5144354"/>
            <a:ext cx="2067465" cy="1543857"/>
          </a:xfrm>
          <a:prstGeom prst="rect">
            <a:avLst/>
          </a:prstGeom>
        </p:spPr>
      </p:pic>
    </p:spTree>
    <p:extLst>
      <p:ext uri="{BB962C8B-B14F-4D97-AF65-F5344CB8AC3E}">
        <p14:creationId xmlns:p14="http://schemas.microsoft.com/office/powerpoint/2010/main" val="1928383651"/>
      </p:ext>
    </p:extLst>
  </p:cSld>
  <p:clrMapOvr>
    <a:masterClrMapping/>
  </p:clrMapOvr>
</p:sld>
</file>

<file path=ppt/theme/theme1.xml><?xml version="1.0" encoding="utf-8"?>
<a:theme xmlns:a="http://schemas.openxmlformats.org/drawingml/2006/main" name="SketchyVTI">
  <a:themeElements>
    <a:clrScheme name="AnalogousFromDarkSeedLeftStep">
      <a:dk1>
        <a:srgbClr val="000000"/>
      </a:dk1>
      <a:lt1>
        <a:srgbClr val="FFFFFF"/>
      </a:lt1>
      <a:dk2>
        <a:srgbClr val="1C2031"/>
      </a:dk2>
      <a:lt2>
        <a:srgbClr val="F0F3F1"/>
      </a:lt2>
      <a:accent1>
        <a:srgbClr val="DD3398"/>
      </a:accent1>
      <a:accent2>
        <a:srgbClr val="CA21CB"/>
      </a:accent2>
      <a:accent3>
        <a:srgbClr val="9433DD"/>
      </a:accent3>
      <a:accent4>
        <a:srgbClr val="4A31CF"/>
      </a:accent4>
      <a:accent5>
        <a:srgbClr val="335FDD"/>
      </a:accent5>
      <a:accent6>
        <a:srgbClr val="2194CB"/>
      </a:accent6>
      <a:hlink>
        <a:srgbClr val="3F4BBF"/>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3E9D044592274281C39DFB92045B22" ma:contentTypeVersion="7" ma:contentTypeDescription="Create a new document." ma:contentTypeScope="" ma:versionID="4c4f7710d06a4bfc0731e19b2512dd4a">
  <xsd:schema xmlns:xsd="http://www.w3.org/2001/XMLSchema" xmlns:xs="http://www.w3.org/2001/XMLSchema" xmlns:p="http://schemas.microsoft.com/office/2006/metadata/properties" xmlns:ns3="8a349863-0504-4ac4-8660-fb50c63a8197" xmlns:ns4="ccd46a6f-f4d6-40d4-af11-dd4ed79b1ebe" targetNamespace="http://schemas.microsoft.com/office/2006/metadata/properties" ma:root="true" ma:fieldsID="830a58ac17ecee67b6593c3b535c9fea" ns3:_="" ns4:_="">
    <xsd:import namespace="8a349863-0504-4ac4-8660-fb50c63a8197"/>
    <xsd:import namespace="ccd46a6f-f4d6-40d4-af11-dd4ed79b1ebe"/>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349863-0504-4ac4-8660-fb50c63a81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d46a6f-f4d6-40d4-af11-dd4ed79b1eb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58B179-AA38-4011-8460-60E817F4E949}">
  <ds:schemaRefs>
    <ds:schemaRef ds:uri="http://schemas.microsoft.com/sharepoint/v3/contenttype/forms"/>
  </ds:schemaRefs>
</ds:datastoreItem>
</file>

<file path=customXml/itemProps2.xml><?xml version="1.0" encoding="utf-8"?>
<ds:datastoreItem xmlns:ds="http://schemas.openxmlformats.org/officeDocument/2006/customXml" ds:itemID="{F88C0368-CDBA-4064-B21C-2CA8A11F2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349863-0504-4ac4-8660-fb50c63a8197"/>
    <ds:schemaRef ds:uri="ccd46a6f-f4d6-40d4-af11-dd4ed79b1e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781B1E-0FDC-42D4-BFAC-32C04302655B}">
  <ds:schemaRefs>
    <ds:schemaRef ds:uri="http://schemas.microsoft.com/office/2006/documentManagement/types"/>
    <ds:schemaRef ds:uri="http://schemas.microsoft.com/office/2006/metadata/properties"/>
    <ds:schemaRef ds:uri="http://purl.org/dc/terms/"/>
    <ds:schemaRef ds:uri="http://purl.org/dc/dcmitype/"/>
    <ds:schemaRef ds:uri="http://www.w3.org/XML/1998/namespace"/>
    <ds:schemaRef ds:uri="http://purl.org/dc/elements/1.1/"/>
    <ds:schemaRef ds:uri="http://schemas.openxmlformats.org/package/2006/metadata/core-properties"/>
    <ds:schemaRef ds:uri="http://schemas.microsoft.com/office/infopath/2007/PartnerControls"/>
    <ds:schemaRef ds:uri="ccd46a6f-f4d6-40d4-af11-dd4ed79b1ebe"/>
    <ds:schemaRef ds:uri="8a349863-0504-4ac4-8660-fb50c63a8197"/>
  </ds:schemaRefs>
</ds:datastoreItem>
</file>

<file path=docProps/app.xml><?xml version="1.0" encoding="utf-8"?>
<Properties xmlns="http://schemas.openxmlformats.org/officeDocument/2006/extended-properties" xmlns:vt="http://schemas.openxmlformats.org/officeDocument/2006/docPropsVTypes">
  <Template>Circuit</Template>
  <TotalTime>276</TotalTime>
  <Words>682</Words>
  <Application>Microsoft Macintosh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Aharoni</vt:lpstr>
      <vt:lpstr>Arial</vt:lpstr>
      <vt:lpstr>Arial,Sans-Serif</vt:lpstr>
      <vt:lpstr>Calibri</vt:lpstr>
      <vt:lpstr>Cambria</vt:lpstr>
      <vt:lpstr>The Hand Bold</vt:lpstr>
      <vt:lpstr>The Serif Hand Black</vt:lpstr>
      <vt:lpstr>SketchyVTI</vt:lpstr>
      <vt:lpstr>PowerPoint Presentation</vt:lpstr>
      <vt:lpstr>What is securo?</vt:lpstr>
      <vt:lpstr>The story behind this project</vt:lpstr>
      <vt:lpstr>problems with modern cameras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Rao, Raghavendra</cp:lastModifiedBy>
  <cp:revision>926</cp:revision>
  <dcterms:created xsi:type="dcterms:W3CDTF">2021-12-22T00:47:04Z</dcterms:created>
  <dcterms:modified xsi:type="dcterms:W3CDTF">2022-01-24T01:31:31Z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0x010100703E9D044592274281C39DFB92045B22</vt:lpwstr>
  </property>
</Properties>
</file>